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83" r:id="rId7"/>
    <p:sldId id="321" r:id="rId8"/>
    <p:sldId id="323" r:id="rId9"/>
    <p:sldId id="322"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80" r:id="rId23"/>
    <p:sldId id="381" r:id="rId24"/>
    <p:sldId id="382" r:id="rId25"/>
    <p:sldId id="383" r:id="rId26"/>
    <p:sldId id="384" r:id="rId27"/>
    <p:sldId id="385" r:id="rId28"/>
    <p:sldId id="336" r:id="rId29"/>
    <p:sldId id="375" r:id="rId30"/>
    <p:sldId id="337" r:id="rId31"/>
    <p:sldId id="376" r:id="rId32"/>
    <p:sldId id="377" r:id="rId33"/>
    <p:sldId id="379" r:id="rId3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75C5"/>
    <a:srgbClr val="084C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snapToGrid="0">
      <p:cViewPr varScale="1">
        <p:scale>
          <a:sx n="110" d="100"/>
          <a:sy n="110" d="100"/>
        </p:scale>
        <p:origin x="-420" y="-96"/>
      </p:cViewPr>
      <p:guideLst>
        <p:guide orient="horz" pos="2142"/>
        <p:guide pos="3840"/>
      </p:guideLst>
    </p:cSldViewPr>
  </p:slideViewPr>
  <p:notesTextViewPr>
    <p:cViewPr>
      <p:scale>
        <a:sx n="1" d="1"/>
        <a:sy n="1" d="1"/>
      </p:scale>
      <p:origin x="0" y="0"/>
    </p:cViewPr>
  </p:notesTextViewPr>
  <p:sorterViewPr>
    <p:cViewPr>
      <p:scale>
        <a:sx n="47" d="100"/>
        <a:sy n="47"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F4E735-DDC7-4205-AE04-D2BE05C801C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B0C0F7-F2DE-482A-81DE-4258EF09D21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205154" y="266651"/>
            <a:ext cx="10515600" cy="549275"/>
          </a:xfrm>
        </p:spPr>
        <p:txBody>
          <a:bodyPr>
            <a:normAutofit/>
          </a:bodyPr>
          <a:lstStyle>
            <a:lvl1pPr>
              <a:defRPr sz="3200" b="1">
                <a:solidFill>
                  <a:schemeClr val="bg1"/>
                </a:solidFill>
              </a:defRPr>
            </a:lvl1pPr>
          </a:lstStyle>
          <a:p>
            <a:r>
              <a:rPr lang="zh-CN" altLang="en-US" dirty="0"/>
              <a:t>单击此处添加标题</a:t>
            </a:r>
            <a:endParaRPr lang="zh-CN" altLang="en-US" dirty="0"/>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7.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6.xml"/><Relationship Id="rId2" Type="http://schemas.openxmlformats.org/officeDocument/2006/relationships/image" Target="../media/image6.png"/><Relationship Id="rId1"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7.xml"/><Relationship Id="rId2" Type="http://schemas.openxmlformats.org/officeDocument/2006/relationships/image" Target="../media/image8.png"/><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矩形 3"/>
          <p:cNvSpPr txBox="1">
            <a:spLocks noChangeArrowheads="1"/>
          </p:cNvSpPr>
          <p:nvPr>
            <p:custDataLst>
              <p:tags r:id="rId1"/>
            </p:custDataLst>
          </p:nvPr>
        </p:nvSpPr>
        <p:spPr bwMode="auto">
          <a:xfrm>
            <a:off x="578485" y="1549400"/>
            <a:ext cx="10710545" cy="958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a:lstStyle>
          <a:p>
            <a:r>
              <a:rPr lang="zh-CN" altLang="en-US" sz="5400" b="1" dirty="0">
                <a:gradFill flip="none" rotWithShape="1">
                  <a:gsLst>
                    <a:gs pos="0">
                      <a:srgbClr val="084C8B">
                        <a:shade val="30000"/>
                        <a:satMod val="115000"/>
                      </a:srgbClr>
                    </a:gs>
                    <a:gs pos="50000">
                      <a:srgbClr val="084C8B">
                        <a:shade val="67500"/>
                        <a:satMod val="115000"/>
                      </a:srgbClr>
                    </a:gs>
                    <a:gs pos="100000">
                      <a:srgbClr val="084C8B">
                        <a:shade val="100000"/>
                        <a:satMod val="115000"/>
                      </a:srgbClr>
                    </a:gs>
                  </a:gsLst>
                  <a:lin ang="16200000" scaled="1"/>
                  <a:tileRect/>
                </a:gradFill>
                <a:latin typeface="+mn-ea"/>
                <a:ea typeface="+mn-ea"/>
              </a:rPr>
              <a:t>统计管理相关规定及数据报送实操</a:t>
            </a:r>
            <a:endParaRPr lang="zh-CN" altLang="en-US" sz="5400" b="1" dirty="0">
              <a:gradFill flip="none" rotWithShape="1">
                <a:gsLst>
                  <a:gs pos="0">
                    <a:srgbClr val="084C8B">
                      <a:shade val="30000"/>
                      <a:satMod val="115000"/>
                    </a:srgbClr>
                  </a:gs>
                  <a:gs pos="50000">
                    <a:srgbClr val="084C8B">
                      <a:shade val="67500"/>
                      <a:satMod val="115000"/>
                    </a:srgbClr>
                  </a:gs>
                  <a:gs pos="100000">
                    <a:srgbClr val="084C8B">
                      <a:shade val="100000"/>
                      <a:satMod val="115000"/>
                    </a:srgbClr>
                  </a:gs>
                </a:gsLst>
                <a:lin ang="16200000" scaled="1"/>
                <a:tileRect/>
              </a:gradFill>
              <a:latin typeface="+mn-ea"/>
              <a:ea typeface="+mn-ea"/>
            </a:endParaRPr>
          </a:p>
        </p:txBody>
      </p:sp>
      <p:sp>
        <p:nvSpPr>
          <p:cNvPr id="3" name="PA_文本框 27"/>
          <p:cNvSpPr txBox="1"/>
          <p:nvPr>
            <p:custDataLst>
              <p:tags r:id="rId2"/>
            </p:custDataLst>
          </p:nvPr>
        </p:nvSpPr>
        <p:spPr>
          <a:xfrm>
            <a:off x="5911874" y="2751677"/>
            <a:ext cx="868680" cy="368300"/>
          </a:xfrm>
          <a:prstGeom prst="rect">
            <a:avLst/>
          </a:prstGeom>
          <a:solidFill>
            <a:srgbClr val="084C8B"/>
          </a:solidFill>
        </p:spPr>
        <p:txBody>
          <a:bodyPr wrap="none" rtlCol="0">
            <a:spAutoFit/>
          </a:bodyPr>
          <a:lstStyle/>
          <a:p>
            <a:r>
              <a:rPr lang="zh-CN" altLang="en-US" sz="1800" dirty="0">
                <a:solidFill>
                  <a:schemeClr val="bg2"/>
                </a:solidFill>
                <a:latin typeface="+mj-ea"/>
                <a:ea typeface="+mj-ea"/>
              </a:rPr>
              <a:t>罗承佳</a:t>
            </a:r>
            <a:endParaRPr lang="zh-CN" altLang="en-US" sz="1800" dirty="0">
              <a:solidFill>
                <a:schemeClr val="bg2"/>
              </a:solidFill>
              <a:latin typeface="+mj-ea"/>
              <a:ea typeface="+mj-ea"/>
            </a:endParaRPr>
          </a:p>
        </p:txBody>
      </p:sp>
      <p:sp>
        <p:nvSpPr>
          <p:cNvPr id="4" name="PA_文本框 28"/>
          <p:cNvSpPr txBox="1"/>
          <p:nvPr>
            <p:custDataLst>
              <p:tags r:id="rId3"/>
            </p:custDataLst>
          </p:nvPr>
        </p:nvSpPr>
        <p:spPr>
          <a:xfrm>
            <a:off x="3530871" y="2751677"/>
            <a:ext cx="1783080" cy="368300"/>
          </a:xfrm>
          <a:prstGeom prst="rect">
            <a:avLst/>
          </a:prstGeom>
          <a:solidFill>
            <a:srgbClr val="084C8B"/>
          </a:solidFill>
        </p:spPr>
        <p:txBody>
          <a:bodyPr wrap="none" rtlCol="0">
            <a:spAutoFit/>
          </a:bodyPr>
          <a:lstStyle/>
          <a:p>
            <a:pPr algn="l"/>
            <a:r>
              <a:rPr lang="zh-CN" altLang="en-US" sz="1800" dirty="0">
                <a:solidFill>
                  <a:schemeClr val="bg2"/>
                </a:solidFill>
                <a:latin typeface="+mj-ea"/>
                <a:ea typeface="+mj-ea"/>
              </a:rPr>
              <a:t>省局规划财务处</a:t>
            </a:r>
            <a:endParaRPr lang="zh-CN" altLang="en-US" sz="1800" dirty="0">
              <a:solidFill>
                <a:schemeClr val="bg2"/>
              </a:solidFill>
              <a:latin typeface="+mj-ea"/>
              <a:ea typeface="+mj-ea"/>
            </a:endParaRPr>
          </a:p>
        </p:txBody>
      </p:sp>
      <p:sp>
        <p:nvSpPr>
          <p:cNvPr id="5" name="PA_矩形 4"/>
          <p:cNvSpPr txBox="1">
            <a:spLocks noChangeArrowheads="1"/>
          </p:cNvSpPr>
          <p:nvPr>
            <p:custDataLst>
              <p:tags r:id="rId4"/>
            </p:custDataLst>
          </p:nvPr>
        </p:nvSpPr>
        <p:spPr bwMode="auto">
          <a:xfrm>
            <a:off x="664845" y="1045845"/>
            <a:ext cx="6710045" cy="5035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a:r>
              <a:rPr lang="en-US" altLang="zh-CN" sz="2400" b="0" dirty="0">
                <a:solidFill>
                  <a:srgbClr val="084C8B"/>
                </a:solidFill>
                <a:latin typeface="+mn-ea"/>
                <a:ea typeface="+mn-ea"/>
              </a:rPr>
              <a:t>2023</a:t>
            </a:r>
            <a:r>
              <a:rPr lang="zh-CN" altLang="en-US" sz="2400" b="0" dirty="0">
                <a:solidFill>
                  <a:srgbClr val="084C8B"/>
                </a:solidFill>
                <a:latin typeface="+mn-ea"/>
                <a:ea typeface="+mn-ea"/>
              </a:rPr>
              <a:t>年全省广播电视统计培训班</a:t>
            </a:r>
            <a:endParaRPr lang="zh-CN" altLang="en-US" sz="2400" b="0" dirty="0">
              <a:solidFill>
                <a:srgbClr val="084C8B"/>
              </a:solidFill>
              <a:latin typeface="+mn-ea"/>
              <a:ea typeface="+mn-ea"/>
            </a:endParaRPr>
          </a:p>
        </p:txBody>
      </p:sp>
      <p:sp>
        <p:nvSpPr>
          <p:cNvPr id="9" name="文本框 8"/>
          <p:cNvSpPr txBox="1"/>
          <p:nvPr/>
        </p:nvSpPr>
        <p:spPr>
          <a:xfrm>
            <a:off x="4501515" y="3695700"/>
            <a:ext cx="1778635" cy="922020"/>
          </a:xfrm>
          <a:prstGeom prst="rect">
            <a:avLst/>
          </a:prstGeom>
          <a:noFill/>
        </p:spPr>
        <p:txBody>
          <a:bodyPr wrap="square" rtlCol="0" anchor="t">
            <a:spAutoFit/>
          </a:bodyPr>
          <a:p>
            <a:pPr algn="l"/>
            <a:r>
              <a:rPr lang="en-US" altLang="zh-CN" dirty="0">
                <a:solidFill>
                  <a:srgbClr val="084C8B"/>
                </a:solidFill>
                <a:latin typeface="+mn-ea"/>
                <a:sym typeface="+mn-ea"/>
              </a:rPr>
              <a:t>2023</a:t>
            </a:r>
            <a:r>
              <a:rPr lang="zh-CN" altLang="en-US" dirty="0">
                <a:solidFill>
                  <a:srgbClr val="084C8B"/>
                </a:solidFill>
                <a:latin typeface="+mn-ea"/>
                <a:sym typeface="+mn-ea"/>
              </a:rPr>
              <a:t>年</a:t>
            </a:r>
            <a:r>
              <a:rPr lang="en-US" altLang="zh-CN" dirty="0">
                <a:solidFill>
                  <a:srgbClr val="084C8B"/>
                </a:solidFill>
                <a:latin typeface="+mn-ea"/>
                <a:sym typeface="+mn-ea"/>
              </a:rPr>
              <a:t>·</a:t>
            </a:r>
            <a:r>
              <a:rPr lang="en-US" altLang="zh-CN" dirty="0">
                <a:solidFill>
                  <a:srgbClr val="084C8B"/>
                </a:solidFill>
                <a:latin typeface="+mn-ea"/>
                <a:sym typeface="+mn-ea"/>
              </a:rPr>
              <a:t>12</a:t>
            </a:r>
            <a:r>
              <a:rPr lang="zh-CN" altLang="en-US" dirty="0">
                <a:solidFill>
                  <a:srgbClr val="084C8B"/>
                </a:solidFill>
                <a:latin typeface="+mn-ea"/>
                <a:sym typeface="+mn-ea"/>
              </a:rPr>
              <a:t>月</a:t>
            </a:r>
            <a:endParaRPr lang="zh-CN" altLang="en-US" dirty="0">
              <a:solidFill>
                <a:srgbClr val="084C8B"/>
              </a:solidFill>
              <a:latin typeface="+mn-ea"/>
              <a:sym typeface="+mn-ea"/>
            </a:endParaRPr>
          </a:p>
          <a:p>
            <a:pPr algn="l"/>
            <a:r>
              <a:rPr lang="zh-CN" altLang="en-US" dirty="0">
                <a:solidFill>
                  <a:srgbClr val="084C8B"/>
                </a:solidFill>
                <a:latin typeface="+mn-ea"/>
                <a:sym typeface="+mn-ea"/>
              </a:rPr>
              <a:t>     </a:t>
            </a:r>
            <a:endParaRPr lang="zh-CN" altLang="en-US" dirty="0">
              <a:solidFill>
                <a:srgbClr val="084C8B"/>
              </a:solidFill>
              <a:latin typeface="+mn-ea"/>
              <a:sym typeface="+mn-ea"/>
            </a:endParaRPr>
          </a:p>
          <a:p>
            <a:pPr algn="l"/>
            <a:r>
              <a:rPr lang="zh-CN" altLang="en-US" dirty="0">
                <a:solidFill>
                  <a:srgbClr val="084C8B"/>
                </a:solidFill>
                <a:latin typeface="+mn-ea"/>
                <a:sym typeface="+mn-ea"/>
              </a:rPr>
              <a:t>       武汉</a:t>
            </a:r>
            <a:endParaRPr lang="zh-CN" altLang="en-US" dirty="0">
              <a:solidFill>
                <a:srgbClr val="084C8B"/>
              </a:solidFill>
              <a:latin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2"/>
                                        </p:tgtEl>
                                        <p:attrNameLst>
                                          <p:attrName>style.visibility</p:attrName>
                                        </p:attrNameLst>
                                      </p:cBhvr>
                                      <p:to>
                                        <p:strVal val="visible"/>
                                      </p:to>
                                    </p:set>
                                    <p:anim by="(-#ppt_w*2)" calcmode="lin" valueType="num">
                                      <p:cBhvr rctx="PPT">
                                        <p:cTn id="11" dur="500" autoRev="1" fill="hold">
                                          <p:stCondLst>
                                            <p:cond delay="0"/>
                                          </p:stCondLst>
                                        </p:cTn>
                                        <p:tgtEl>
                                          <p:spTgt spid="2"/>
                                        </p:tgtEl>
                                        <p:attrNameLst>
                                          <p:attrName>ppt_w</p:attrName>
                                        </p:attrNameLst>
                                      </p:cBhvr>
                                    </p:anim>
                                    <p:anim by="(#ppt_w*0.50)" calcmode="lin" valueType="num">
                                      <p:cBhvr>
                                        <p:cTn id="12" dur="500" decel="50000" autoRev="1" fill="hold">
                                          <p:stCondLst>
                                            <p:cond delay="0"/>
                                          </p:stCondLst>
                                        </p:cTn>
                                        <p:tgtEl>
                                          <p:spTgt spid="2"/>
                                        </p:tgtEl>
                                        <p:attrNameLst>
                                          <p:attrName>ppt_x</p:attrName>
                                        </p:attrNameLst>
                                      </p:cBhvr>
                                    </p:anim>
                                    <p:anim from="(-#ppt_h/2)" to="(#ppt_y)" calcmode="lin" valueType="num">
                                      <p:cBhvr>
                                        <p:cTn id="13" dur="1000" fill="hold">
                                          <p:stCondLst>
                                            <p:cond delay="0"/>
                                          </p:stCondLst>
                                        </p:cTn>
                                        <p:tgtEl>
                                          <p:spTgt spid="2"/>
                                        </p:tgtEl>
                                        <p:attrNameLst>
                                          <p:attrName>ppt_y</p:attrName>
                                        </p:attrNameLst>
                                      </p:cBhvr>
                                    </p:anim>
                                    <p:animRot by="21600000">
                                      <p:cBhvr>
                                        <p:cTn id="14" dur="1000" fill="hold">
                                          <p:stCondLst>
                                            <p:cond delay="0"/>
                                          </p:stCondLst>
                                        </p:cTn>
                                        <p:tgtEl>
                                          <p:spTgt spid="2"/>
                                        </p:tgtEl>
                                        <p:attrNameLst>
                                          <p:attrName>r</p:attrName>
                                        </p:attrNameLst>
                                      </p:cBhvr>
                                    </p:animRot>
                                  </p:childTnLst>
                                </p:cTn>
                              </p:par>
                            </p:childTnLst>
                          </p:cTn>
                        </p:par>
                        <p:par>
                          <p:cTn id="15" fill="hold">
                            <p:stCondLst>
                              <p:cond delay="2900"/>
                            </p:stCondLst>
                            <p:childTnLst>
                              <p:par>
                                <p:cTn id="16" presetID="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0-#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par>
                                <p:cTn id="20" presetID="2" presetClass="entr" presetSubtype="2"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1+#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216660" y="1111885"/>
            <a:ext cx="10447020" cy="3784600"/>
          </a:xfrm>
          <a:prstGeom prst="rect">
            <a:avLst/>
          </a:prstGeom>
        </p:spPr>
        <p:txBody>
          <a:bodyPr wrap="square">
            <a:spAutoFit/>
          </a:bodyPr>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第六条</a:t>
            </a:r>
            <a:r>
              <a:rPr lang="zh-CN" altLang="en-US" sz="2000" dirty="0">
                <a:latin typeface="微软雅黑" panose="020B0503020204020204" pitchFamily="34" charset="-122"/>
                <a:ea typeface="微软雅黑" panose="020B0503020204020204" pitchFamily="34" charset="-122"/>
                <a:cs typeface="+mn-ea"/>
                <a:sym typeface="+mn-ea"/>
              </a:rPr>
              <a:t> </a:t>
            </a:r>
            <a:r>
              <a:rPr lang="zh-CN" altLang="en-US" sz="2000" dirty="0" smtClean="0">
                <a:latin typeface="微软雅黑" panose="020B0503020204020204" pitchFamily="34" charset="-122"/>
                <a:ea typeface="微软雅黑" panose="020B0503020204020204" pitchFamily="34" charset="-122"/>
                <a:cs typeface="+mn-ea"/>
                <a:sym typeface="+mn-ea"/>
              </a:rPr>
              <a:t> 广播电视行业各单位负责本单位的具体统计工作。</a:t>
            </a:r>
            <a:endParaRPr lang="zh-CN" altLang="en-US" sz="2000" dirty="0" smtClean="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smtClean="0">
              <a:latin typeface="微软雅黑" panose="020B0503020204020204" pitchFamily="34" charset="-122"/>
              <a:ea typeface="微软雅黑" panose="020B0503020204020204" pitchFamily="34" charset="-122"/>
              <a:cs typeface="+mn-ea"/>
              <a:sym typeface="+mn-ea"/>
            </a:endParaRPr>
          </a:p>
          <a:p>
            <a:pPr indent="457200" algn="l" eaLnBrk="1" latinLnBrk="0" hangingPunct="1">
              <a:lnSpc>
                <a:spcPct val="150000"/>
              </a:lnSpc>
              <a:buClrTx/>
              <a:buSzTx/>
              <a:buFontTx/>
            </a:pPr>
            <a:r>
              <a:rPr lang="zh-CN" altLang="en-US" sz="2000" dirty="0" smtClean="0">
                <a:latin typeface="微软雅黑" panose="020B0503020204020204" pitchFamily="34" charset="-122"/>
                <a:ea typeface="微软雅黑" panose="020B0503020204020204" pitchFamily="34" charset="-122"/>
                <a:cs typeface="+mn-ea"/>
                <a:sym typeface="+mn-ea"/>
              </a:rPr>
              <a:t>（一）</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组织、协调</a:t>
            </a:r>
            <a:r>
              <a:rPr lang="zh-CN" altLang="en-US" sz="2000" dirty="0" smtClean="0">
                <a:latin typeface="微软雅黑" panose="020B0503020204020204" pitchFamily="34" charset="-122"/>
                <a:ea typeface="微软雅黑" panose="020B0503020204020204" pitchFamily="34" charset="-122"/>
                <a:cs typeface="+mn-ea"/>
                <a:sym typeface="+mn-ea"/>
              </a:rPr>
              <a:t>本单位和所属机构的统计工作，</a:t>
            </a:r>
            <a:r>
              <a:rPr lang="zh-CN" altLang="en-US" sz="2000" dirty="0" smtClean="0">
                <a:solidFill>
                  <a:srgbClr val="FF0000"/>
                </a:solidFill>
                <a:latin typeface="微软雅黑" panose="020B0503020204020204" pitchFamily="34" charset="-122"/>
                <a:ea typeface="微软雅黑" panose="020B0503020204020204" pitchFamily="34" charset="-122"/>
                <a:cs typeface="+mn-ea"/>
                <a:sym typeface="+mn-ea"/>
              </a:rPr>
              <a:t>配合</a:t>
            </a:r>
            <a:r>
              <a:rPr lang="zh-CN" altLang="en-US" sz="2000" dirty="0" smtClean="0">
                <a:latin typeface="微软雅黑" panose="020B0503020204020204" pitchFamily="34" charset="-122"/>
                <a:ea typeface="微软雅黑" panose="020B0503020204020204" pitchFamily="34" charset="-122"/>
                <a:cs typeface="+mn-ea"/>
                <a:sym typeface="+mn-ea"/>
              </a:rPr>
              <a:t>本级广播电视主管部门完成广播电视统计任务，按时报送本单位统计报表、统计分析报告和其他统计资料；</a:t>
            </a:r>
            <a:endParaRPr lang="zh-CN" altLang="en-US" sz="2000" dirty="0" smtClean="0">
              <a:latin typeface="微软雅黑" panose="020B0503020204020204" pitchFamily="34" charset="-122"/>
              <a:ea typeface="微软雅黑" panose="020B0503020204020204" pitchFamily="34" charset="-122"/>
              <a:cs typeface="+mn-ea"/>
              <a:sym typeface="+mn-ea"/>
            </a:endParaRPr>
          </a:p>
          <a:p>
            <a:pPr indent="457200" algn="l" eaLnBrk="1" latinLnBrk="0" hangingPunct="1">
              <a:lnSpc>
                <a:spcPct val="150000"/>
              </a:lnSpc>
              <a:buClrTx/>
              <a:buSzTx/>
              <a:buFontTx/>
            </a:pPr>
            <a:r>
              <a:rPr lang="zh-CN" altLang="en-US" sz="2000" dirty="0" smtClean="0">
                <a:latin typeface="微软雅黑" panose="020B0503020204020204" pitchFamily="34" charset="-122"/>
                <a:ea typeface="微软雅黑" panose="020B0503020204020204" pitchFamily="34" charset="-122"/>
                <a:cs typeface="+mn-ea"/>
                <a:sym typeface="+mn-ea"/>
              </a:rPr>
              <a:t>（二）对本单位的业务和管理情况进行</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统计分析</a:t>
            </a:r>
            <a:r>
              <a:rPr lang="zh-CN" altLang="en-US" sz="2000" dirty="0" smtClean="0">
                <a:latin typeface="微软雅黑" panose="020B0503020204020204" pitchFamily="34" charset="-122"/>
                <a:ea typeface="微软雅黑" panose="020B0503020204020204" pitchFamily="34" charset="-122"/>
                <a:cs typeface="+mn-ea"/>
                <a:sym typeface="+mn-ea"/>
              </a:rPr>
              <a:t>，开展统计咨询和统计监督；</a:t>
            </a:r>
            <a:endParaRPr lang="zh-CN" altLang="en-US" sz="2000" dirty="0" smtClean="0">
              <a:latin typeface="微软雅黑" panose="020B0503020204020204" pitchFamily="34" charset="-122"/>
              <a:ea typeface="微软雅黑" panose="020B0503020204020204" pitchFamily="34" charset="-122"/>
              <a:cs typeface="+mn-ea"/>
              <a:sym typeface="+mn-ea"/>
            </a:endParaRPr>
          </a:p>
          <a:p>
            <a:pPr indent="457200" algn="l" eaLnBrk="1" latinLnBrk="0" hangingPunct="1">
              <a:lnSpc>
                <a:spcPct val="150000"/>
              </a:lnSpc>
              <a:buClrTx/>
              <a:buSzTx/>
              <a:buFontTx/>
            </a:pPr>
            <a:r>
              <a:rPr lang="zh-CN" altLang="en-US" sz="2000" dirty="0" smtClean="0">
                <a:latin typeface="微软雅黑" panose="020B0503020204020204" pitchFamily="34" charset="-122"/>
                <a:ea typeface="微软雅黑" panose="020B0503020204020204" pitchFamily="34" charset="-122"/>
                <a:cs typeface="+mn-ea"/>
                <a:sym typeface="+mn-ea"/>
              </a:rPr>
              <a:t>（三）加强统计</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基础工作</a:t>
            </a:r>
            <a:r>
              <a:rPr lang="zh-CN" altLang="en-US" sz="2000" dirty="0" smtClean="0">
                <a:latin typeface="微软雅黑" panose="020B0503020204020204" pitchFamily="34" charset="-122"/>
                <a:ea typeface="微软雅黑" panose="020B0503020204020204" pitchFamily="34" charset="-122"/>
                <a:cs typeface="+mn-ea"/>
                <a:sym typeface="+mn-ea"/>
              </a:rPr>
              <a:t>，建立健全原始记录和统计台账，严格统计工作责任制，加强统计人员培训；</a:t>
            </a:r>
            <a:endParaRPr lang="zh-CN" altLang="en-US" sz="2000" dirty="0" smtClean="0">
              <a:latin typeface="微软雅黑" panose="020B0503020204020204" pitchFamily="34" charset="-122"/>
              <a:ea typeface="微软雅黑" panose="020B0503020204020204" pitchFamily="34" charset="-122"/>
              <a:cs typeface="+mn-ea"/>
              <a:sym typeface="+mn-ea"/>
            </a:endParaRPr>
          </a:p>
          <a:p>
            <a:pPr indent="457200" algn="l" eaLnBrk="1" latinLnBrk="0" hangingPunct="1">
              <a:lnSpc>
                <a:spcPct val="150000"/>
              </a:lnSpc>
              <a:buClrTx/>
              <a:buSzTx/>
              <a:buFontTx/>
            </a:pPr>
            <a:r>
              <a:rPr lang="zh-CN" altLang="en-US" sz="2000" dirty="0" smtClean="0">
                <a:latin typeface="微软雅黑" panose="020B0503020204020204" pitchFamily="34" charset="-122"/>
                <a:ea typeface="微软雅黑" panose="020B0503020204020204" pitchFamily="34" charset="-122"/>
                <a:cs typeface="+mn-ea"/>
                <a:sym typeface="+mn-ea"/>
              </a:rPr>
              <a:t>（四）管理本单位的统计调查表、统计资料和数据库。</a:t>
            </a:r>
            <a:endParaRPr lang="zh-CN" altLang="en-US" sz="2000" dirty="0" smtClean="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4246245"/>
          </a:xfrm>
          <a:prstGeom prst="rect">
            <a:avLst/>
          </a:prstGeom>
        </p:spPr>
        <p:txBody>
          <a:bodyPr wrap="square">
            <a:spAutoFit/>
          </a:bodyPr>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第八条 </a:t>
            </a:r>
            <a:r>
              <a:rPr lang="zh-CN" altLang="en-US" sz="2000" dirty="0">
                <a:latin typeface="微软雅黑" panose="020B0503020204020204" pitchFamily="34" charset="-122"/>
                <a:ea typeface="微软雅黑" panose="020B0503020204020204" pitchFamily="34" charset="-122"/>
                <a:cs typeface="+mn-ea"/>
                <a:sym typeface="+mn-ea"/>
              </a:rPr>
              <a:t> 广播电视行业各单位应当依法加强统计力量，配备专职或者指定兼职统计人员，保持统计人员的</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相对稳定</a:t>
            </a:r>
            <a:r>
              <a:rPr lang="zh-CN" altLang="en-US" sz="2000" dirty="0">
                <a:latin typeface="微软雅黑" panose="020B0503020204020204" pitchFamily="34" charset="-122"/>
                <a:ea typeface="微软雅黑" panose="020B0503020204020204" pitchFamily="34" charset="-122"/>
                <a:cs typeface="+mn-ea"/>
                <a:sym typeface="+mn-ea"/>
              </a:rPr>
              <a:t>。统计人员应当具备完成统计任务的专业知识。</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第九条</a:t>
            </a:r>
            <a:r>
              <a:rPr lang="zh-CN" altLang="en-US" sz="2000" dirty="0">
                <a:latin typeface="微软雅黑" panose="020B0503020204020204" pitchFamily="34" charset="-122"/>
                <a:ea typeface="微软雅黑" panose="020B0503020204020204" pitchFamily="34" charset="-122"/>
                <a:cs typeface="+mn-ea"/>
                <a:sym typeface="+mn-ea"/>
              </a:rPr>
              <a:t>  广播电视行业统计工作要依法统计，广播电视行业各单位和统计工作人员</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务必</a:t>
            </a:r>
            <a:r>
              <a:rPr lang="zh-CN" altLang="en-US" sz="2000" dirty="0">
                <a:latin typeface="微软雅黑" panose="020B0503020204020204" pitchFamily="34" charset="-122"/>
                <a:ea typeface="微软雅黑" panose="020B0503020204020204" pitchFamily="34" charset="-122"/>
                <a:cs typeface="+mn-ea"/>
                <a:sym typeface="+mn-ea"/>
              </a:rPr>
              <a:t>保障统计资料的</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真实性、准确性、完整性和及时性</a:t>
            </a:r>
            <a:r>
              <a:rPr lang="zh-CN" altLang="en-US" sz="2000" dirty="0">
                <a:latin typeface="微软雅黑" panose="020B0503020204020204" pitchFamily="34" charset="-122"/>
                <a:ea typeface="微软雅黑" panose="020B0503020204020204" pitchFamily="34" charset="-122"/>
                <a:cs typeface="+mn-ea"/>
                <a:sym typeface="+mn-ea"/>
              </a:rPr>
              <a:t>。</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第十条</a:t>
            </a:r>
            <a:r>
              <a:rPr lang="zh-CN" altLang="en-US" sz="2000" dirty="0">
                <a:latin typeface="微软雅黑" panose="020B0503020204020204" pitchFamily="34" charset="-122"/>
                <a:ea typeface="微软雅黑" panose="020B0503020204020204" pitchFamily="34" charset="-122"/>
                <a:cs typeface="+mn-ea"/>
                <a:sym typeface="+mn-ea"/>
              </a:rPr>
              <a:t>  统计机构、统计人员依法</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独立行使</a:t>
            </a:r>
            <a:r>
              <a:rPr lang="zh-CN" altLang="en-US" sz="2000" dirty="0">
                <a:latin typeface="微软雅黑" panose="020B0503020204020204" pitchFamily="34" charset="-122"/>
                <a:ea typeface="微软雅黑" panose="020B0503020204020204" pitchFamily="34" charset="-122"/>
                <a:cs typeface="+mn-ea"/>
                <a:sym typeface="+mn-ea"/>
              </a:rPr>
              <a:t>统计调查权、统计报告权、统计监督权及其他法定权利。任何人</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不得以任何方式</a:t>
            </a:r>
            <a:r>
              <a:rPr lang="zh-CN" altLang="en-US" sz="2000" dirty="0">
                <a:latin typeface="微软雅黑" panose="020B0503020204020204" pitchFamily="34" charset="-122"/>
                <a:ea typeface="微软雅黑" panose="020B0503020204020204" pitchFamily="34" charset="-122"/>
                <a:cs typeface="+mn-ea"/>
                <a:sym typeface="+mn-ea"/>
              </a:rPr>
              <a:t>要求统计机构、统计人员伪造、篡改统计资料，不得对依法履行职责或者拒绝、抵制统计违法行为的统计机构、统计人员打击报复。</a:t>
            </a: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3322955"/>
          </a:xfrm>
          <a:prstGeom prst="rect">
            <a:avLst/>
          </a:prstGeom>
        </p:spPr>
        <p:txBody>
          <a:bodyPr wrap="square">
            <a:spAutoFit/>
          </a:bodyPr>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第十二条 </a:t>
            </a:r>
            <a:r>
              <a:rPr lang="zh-CN" altLang="en-US" sz="2000" dirty="0">
                <a:latin typeface="微软雅黑" panose="020B0503020204020204" pitchFamily="34" charset="-122"/>
                <a:ea typeface="微软雅黑" panose="020B0503020204020204" pitchFamily="34" charset="-122"/>
                <a:cs typeface="+mn-ea"/>
                <a:sym typeface="+mn-ea"/>
              </a:rPr>
              <a:t> 广播电视行业</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各单位</a:t>
            </a:r>
            <a:r>
              <a:rPr lang="zh-CN" altLang="en-US" sz="2000" dirty="0">
                <a:latin typeface="微软雅黑" panose="020B0503020204020204" pitchFamily="34" charset="-122"/>
                <a:ea typeface="微软雅黑" panose="020B0503020204020204" pitchFamily="34" charset="-122"/>
                <a:cs typeface="+mn-ea"/>
                <a:sym typeface="+mn-ea"/>
              </a:rPr>
              <a:t>应当认真组织本单位有关机构、人员完成国家广播电视统计调查任务和其他专项统计调查任务，并配合统计机构和统计人员开展统计检查工作。</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第十三条</a:t>
            </a:r>
            <a:r>
              <a:rPr lang="zh-CN" altLang="en-US" sz="2000" dirty="0">
                <a:latin typeface="微软雅黑" panose="020B0503020204020204" pitchFamily="34" charset="-122"/>
                <a:ea typeface="微软雅黑" panose="020B0503020204020204" pitchFamily="34" charset="-122"/>
                <a:cs typeface="+mn-ea"/>
                <a:sym typeface="+mn-ea"/>
              </a:rPr>
              <a:t>  各级广播电视</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主管部门</a:t>
            </a:r>
            <a:r>
              <a:rPr lang="zh-CN" altLang="en-US" sz="2000" dirty="0">
                <a:latin typeface="微软雅黑" panose="020B0503020204020204" pitchFamily="34" charset="-122"/>
                <a:ea typeface="微软雅黑" panose="020B0503020204020204" pitchFamily="34" charset="-122"/>
                <a:cs typeface="+mn-ea"/>
                <a:sym typeface="+mn-ea"/>
              </a:rPr>
              <a:t>应如实搜集、审核、汇总本行政区域内和本单位的统计资料，及时报送统计数据及相关报表，并对数据的真实性、准确性、完整性负责。</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3784600"/>
          </a:xfrm>
          <a:prstGeom prst="rect">
            <a:avLst/>
          </a:prstGeom>
        </p:spPr>
        <p:txBody>
          <a:bodyPr wrap="square">
            <a:spAutoFit/>
          </a:bodyPr>
          <a:p>
            <a:pPr indent="457200" eaLnBrk="1" latinLnBrk="0" hangingPunct="1">
              <a:lnSpc>
                <a:spcPct val="150000"/>
              </a:lnSpc>
            </a:pPr>
            <a:r>
              <a:rPr lang="en-US" altLang="zh-CN" sz="2000" b="1" dirty="0" err="1" smtClean="0">
                <a:latin typeface="微软雅黑" panose="020B0503020204020204" pitchFamily="34" charset="-122"/>
                <a:ea typeface="微软雅黑" panose="020B0503020204020204" pitchFamily="34" charset="-122"/>
                <a:cs typeface="+mn-ea"/>
                <a:sym typeface="+mn-ea"/>
              </a:rPr>
              <a:t>第十</a:t>
            </a:r>
            <a:r>
              <a:rPr lang="zh-CN" altLang="en-US" sz="2000" b="1" dirty="0" smtClean="0">
                <a:latin typeface="微软雅黑" panose="020B0503020204020204" pitchFamily="34" charset="-122"/>
                <a:ea typeface="微软雅黑" panose="020B0503020204020204" pitchFamily="34" charset="-122"/>
                <a:cs typeface="+mn-ea"/>
                <a:sym typeface="+mn-ea"/>
              </a:rPr>
              <a:t>四</a:t>
            </a:r>
            <a:r>
              <a:rPr lang="en-US" altLang="zh-CN" sz="2000" b="1" dirty="0" smtClean="0">
                <a:latin typeface="微软雅黑" panose="020B0503020204020204" pitchFamily="34" charset="-122"/>
                <a:ea typeface="微软雅黑" panose="020B0503020204020204" pitchFamily="34" charset="-122"/>
                <a:cs typeface="+mn-ea"/>
                <a:sym typeface="+mn-ea"/>
              </a:rPr>
              <a:t>条 </a:t>
            </a:r>
            <a:r>
              <a:rPr lang="en-US" altLang="zh-CN" sz="2000" dirty="0" smtClean="0">
                <a:latin typeface="微软雅黑" panose="020B0503020204020204" pitchFamily="34" charset="-122"/>
                <a:ea typeface="微软雅黑" panose="020B0503020204020204" pitchFamily="34" charset="-122"/>
                <a:cs typeface="+mn-ea"/>
                <a:sym typeface="+mn-ea"/>
              </a:rPr>
              <a:t> </a:t>
            </a:r>
            <a:r>
              <a:rPr lang="zh-CN" altLang="en-US" sz="2000" b="1" dirty="0" smtClean="0">
                <a:latin typeface="微软雅黑" panose="020B0503020204020204" pitchFamily="34" charset="-122"/>
                <a:ea typeface="微软雅黑" panose="020B0503020204020204" pitchFamily="34" charset="-122"/>
                <a:cs typeface="+mn-ea"/>
                <a:sym typeface="+mn-ea"/>
              </a:rPr>
              <a:t>（一）</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统计</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年报</a:t>
            </a:r>
            <a:r>
              <a:rPr lang="zh-CN" altLang="en-US" sz="2000" dirty="0" smtClean="0">
                <a:latin typeface="微软雅黑" panose="020B0503020204020204" pitchFamily="34" charset="-122"/>
                <a:ea typeface="微软雅黑" panose="020B0503020204020204" pitchFamily="34" charset="-122"/>
                <a:cs typeface="+mn-ea"/>
                <a:sym typeface="+mn-ea"/>
              </a:rPr>
              <a:t>调查时间为</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上一年度</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-12</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31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a:t>
            </a:r>
            <a:r>
              <a:rPr lang="zh-CN" altLang="en-US" sz="2000" dirty="0">
                <a:latin typeface="微软雅黑" panose="020B0503020204020204" pitchFamily="34" charset="-122"/>
                <a:ea typeface="微软雅黑" panose="020B0503020204020204" pitchFamily="34" charset="-122"/>
                <a:cs typeface="+mn-ea"/>
                <a:sym typeface="+mn-ea"/>
              </a:rPr>
              <a:t>的统计数据，报送时间为</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次年</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30</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日前</a:t>
            </a:r>
            <a:r>
              <a:rPr lang="zh-CN" altLang="en-US" sz="2000" dirty="0" smtClean="0">
                <a:latin typeface="微软雅黑" panose="020B0503020204020204" pitchFamily="34" charset="-122"/>
                <a:ea typeface="微软雅黑" panose="020B0503020204020204" pitchFamily="34" charset="-122"/>
                <a:cs typeface="+mn-ea"/>
                <a:sym typeface="+mn-ea"/>
              </a:rPr>
              <a:t>。</a:t>
            </a:r>
            <a:endParaRPr lang="en-US" altLang="zh-CN" sz="2000" dirty="0" smtClean="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每年</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10</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日之前</a:t>
            </a:r>
            <a:r>
              <a:rPr lang="zh-CN" altLang="en-US" sz="2000" dirty="0">
                <a:latin typeface="微软雅黑" panose="020B0503020204020204" pitchFamily="34" charset="-122"/>
                <a:ea typeface="微软雅黑" panose="020B0503020204020204" pitchFamily="34" charset="-122"/>
                <a:cs typeface="+mn-ea"/>
                <a:sym typeface="+mn-ea"/>
              </a:rPr>
              <a:t>各级广播电视主管部门负责完成本行政区域内批准的新增、注销、变更单位的基本信息资料维护。单位基本信息必须填写准确，不得缺项、漏项</a:t>
            </a:r>
            <a:r>
              <a:rPr lang="zh-CN" altLang="en-US" sz="2000" dirty="0" smtClean="0">
                <a:latin typeface="微软雅黑" panose="020B0503020204020204" pitchFamily="34" charset="-122"/>
                <a:ea typeface="微软雅黑" panose="020B0503020204020204" pitchFamily="34" charset="-122"/>
                <a:cs typeface="+mn-ea"/>
                <a:sym typeface="+mn-ea"/>
              </a:rPr>
              <a:t>。</a:t>
            </a:r>
            <a:endParaRPr lang="en-US" altLang="zh-CN" sz="2000" dirty="0" smtClean="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dirty="0">
                <a:latin typeface="微软雅黑" panose="020B0503020204020204" pitchFamily="34" charset="-122"/>
                <a:ea typeface="微软雅黑" panose="020B0503020204020204" pitchFamily="34" charset="-122"/>
                <a:cs typeface="+mn-ea"/>
                <a:sym typeface="+mn-ea"/>
              </a:rPr>
              <a:t>2.</a:t>
            </a:r>
            <a:r>
              <a:rPr lang="zh-CN" altLang="en-US" sz="2000" dirty="0">
                <a:latin typeface="微软雅黑" panose="020B0503020204020204" pitchFamily="34" charset="-122"/>
                <a:ea typeface="微软雅黑" panose="020B0503020204020204" pitchFamily="34" charset="-122"/>
                <a:cs typeface="+mn-ea"/>
                <a:sym typeface="+mn-ea"/>
              </a:rPr>
              <a:t>各级广播电视主管部门应汇总审核本行政区域内各基层单位上报的统计报表数据</a:t>
            </a:r>
            <a:r>
              <a:rPr lang="zh-CN" altLang="en-US" sz="2000" dirty="0" smtClean="0">
                <a:latin typeface="微软雅黑" panose="020B0503020204020204" pitchFamily="34" charset="-122"/>
                <a:ea typeface="微软雅黑" panose="020B0503020204020204" pitchFamily="34" charset="-122"/>
                <a:cs typeface="+mn-ea"/>
                <a:sym typeface="+mn-ea"/>
              </a:rPr>
              <a:t>。</a:t>
            </a:r>
            <a:endParaRPr lang="en-US" altLang="zh-CN" sz="2000" dirty="0" smtClean="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dirty="0">
                <a:latin typeface="微软雅黑" panose="020B0503020204020204" pitchFamily="34" charset="-122"/>
                <a:ea typeface="微软雅黑" panose="020B0503020204020204" pitchFamily="34" charset="-122"/>
                <a:cs typeface="+mn-ea"/>
                <a:sym typeface="+mn-ea"/>
              </a:rPr>
              <a:t>3.</a:t>
            </a:r>
            <a:r>
              <a:rPr lang="zh-CN" altLang="en-US" sz="2000" dirty="0">
                <a:latin typeface="微软雅黑" panose="020B0503020204020204" pitchFamily="34" charset="-122"/>
                <a:ea typeface="微软雅黑" panose="020B0503020204020204" pitchFamily="34" charset="-122"/>
                <a:cs typeface="+mn-ea"/>
                <a:sym typeface="+mn-ea"/>
              </a:rPr>
              <a:t>各级广播电视主管部门应于</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3</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15</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日之前</a:t>
            </a:r>
            <a:r>
              <a:rPr lang="zh-CN" altLang="en-US" sz="2000" dirty="0">
                <a:latin typeface="微软雅黑" panose="020B0503020204020204" pitchFamily="34" charset="-122"/>
                <a:ea typeface="微软雅黑" panose="020B0503020204020204" pitchFamily="34" charset="-122"/>
                <a:cs typeface="+mn-ea"/>
                <a:sym typeface="+mn-ea"/>
              </a:rPr>
              <a:t>，将本</a:t>
            </a:r>
            <a:r>
              <a:rPr lang="zh-CN" altLang="en-US" sz="2000" dirty="0" smtClean="0">
                <a:latin typeface="微软雅黑" panose="020B0503020204020204" pitchFamily="34" charset="-122"/>
                <a:ea typeface="微软雅黑" panose="020B0503020204020204" pitchFamily="34" charset="-122"/>
                <a:cs typeface="+mn-ea"/>
                <a:sym typeface="+mn-ea"/>
              </a:rPr>
              <a:t>行政区域</a:t>
            </a:r>
            <a:r>
              <a:rPr lang="zh-CN" altLang="en-US" sz="2000" dirty="0">
                <a:latin typeface="微软雅黑" panose="020B0503020204020204" pitchFamily="34" charset="-122"/>
                <a:ea typeface="微软雅黑" panose="020B0503020204020204" pitchFamily="34" charset="-122"/>
                <a:cs typeface="+mn-ea"/>
                <a:sym typeface="+mn-ea"/>
              </a:rPr>
              <a:t>汇总的</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纸质年报报表及报表说明加盖单位公章</a:t>
            </a:r>
            <a:r>
              <a:rPr lang="zh-CN" altLang="en-US" sz="2000" dirty="0">
                <a:latin typeface="微软雅黑" panose="020B0503020204020204" pitchFamily="34" charset="-122"/>
                <a:ea typeface="微软雅黑" panose="020B0503020204020204" pitchFamily="34" charset="-122"/>
                <a:cs typeface="+mn-ea"/>
                <a:sym typeface="+mn-ea"/>
              </a:rPr>
              <a:t>，报送至上一级广播电视主管部门。</a:t>
            </a:r>
            <a:endParaRPr lang="en-US" altLang="zh-CN" sz="2000" dirty="0" smtClean="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3322955"/>
          </a:xfrm>
          <a:prstGeom prst="rect">
            <a:avLst/>
          </a:prstGeom>
        </p:spPr>
        <p:txBody>
          <a:bodyPr wrap="square">
            <a:spAutoFit/>
          </a:bodyPr>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4.</a:t>
            </a:r>
            <a:r>
              <a:rPr lang="zh-CN" altLang="en-US" sz="2000" dirty="0" smtClean="0">
                <a:latin typeface="微软雅黑" panose="020B0503020204020204" pitchFamily="34" charset="-122"/>
                <a:ea typeface="微软雅黑" panose="020B0503020204020204" pitchFamily="34" charset="-122"/>
                <a:cs typeface="+mn-ea"/>
                <a:sym typeface="+mn-ea"/>
              </a:rPr>
              <a:t>市</a:t>
            </a:r>
            <a:r>
              <a:rPr lang="zh-CN" altLang="en-US" sz="2000" dirty="0">
                <a:latin typeface="微软雅黑" panose="020B0503020204020204" pitchFamily="34" charset="-122"/>
                <a:ea typeface="微软雅黑" panose="020B0503020204020204" pitchFamily="34" charset="-122"/>
                <a:cs typeface="+mn-ea"/>
                <a:sym typeface="+mn-ea"/>
              </a:rPr>
              <a:t>州级以上广播电视主管部门应在年报数据审核确认后，及时将本行政区域内相关数据</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向社会公布</a:t>
            </a:r>
            <a:r>
              <a:rPr lang="zh-CN" altLang="en-US" sz="2000" dirty="0" smtClean="0">
                <a:latin typeface="微软雅黑" panose="020B0503020204020204" pitchFamily="34" charset="-122"/>
                <a:ea typeface="微软雅黑" panose="020B0503020204020204" pitchFamily="34" charset="-122"/>
                <a:cs typeface="+mn-ea"/>
                <a:sym typeface="+mn-ea"/>
              </a:rPr>
              <a:t>。</a:t>
            </a:r>
            <a:endParaRPr lang="en-US" altLang="zh-CN" sz="2000" dirty="0" smtClean="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dirty="0" smtClean="0">
                <a:latin typeface="微软雅黑" panose="020B0503020204020204" pitchFamily="34" charset="-122"/>
                <a:ea typeface="微软雅黑" panose="020B0503020204020204" pitchFamily="34" charset="-122"/>
                <a:cs typeface="+mn-ea"/>
                <a:sym typeface="+mn-ea"/>
              </a:rPr>
              <a:t>5.</a:t>
            </a:r>
            <a:r>
              <a:rPr lang="zh-CN" altLang="en-US" sz="2000" dirty="0" smtClean="0">
                <a:latin typeface="微软雅黑" panose="020B0503020204020204" pitchFamily="34" charset="-122"/>
                <a:ea typeface="微软雅黑" panose="020B0503020204020204" pitchFamily="34" charset="-122"/>
                <a:cs typeface="+mn-ea"/>
                <a:sym typeface="+mn-ea"/>
              </a:rPr>
              <a:t>省级</a:t>
            </a:r>
            <a:r>
              <a:rPr lang="zh-CN" altLang="en-US" sz="2000" dirty="0">
                <a:latin typeface="微软雅黑" panose="020B0503020204020204" pitchFamily="34" charset="-122"/>
                <a:ea typeface="微软雅黑" panose="020B0503020204020204" pitchFamily="34" charset="-122"/>
                <a:cs typeface="+mn-ea"/>
                <a:sym typeface="+mn-ea"/>
              </a:rPr>
              <a:t>广播电视主管部门应在全省年报数据审核确认后，印制并出版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湖北省广播电视和网络视听统计年鉴</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a:t>
            </a:r>
            <a:r>
              <a:rPr lang="zh-CN" altLang="en-US" sz="2000" dirty="0" smtClean="0">
                <a:latin typeface="微软雅黑" panose="020B0503020204020204" pitchFamily="34" charset="-122"/>
                <a:ea typeface="微软雅黑" panose="020B0503020204020204" pitchFamily="34" charset="-122"/>
                <a:cs typeface="+mn-ea"/>
                <a:sym typeface="+mn-ea"/>
              </a:rPr>
              <a:t>。</a:t>
            </a:r>
            <a:endParaRPr lang="en-US" altLang="zh-CN" sz="2000" dirty="0" smtClean="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dirty="0" smtClean="0">
                <a:latin typeface="微软雅黑" panose="020B0503020204020204" pitchFamily="34" charset="-122"/>
                <a:ea typeface="微软雅黑" panose="020B0503020204020204" pitchFamily="34" charset="-122"/>
                <a:cs typeface="+mn-ea"/>
                <a:sym typeface="+mn-ea"/>
              </a:rPr>
              <a:t>6.</a:t>
            </a:r>
            <a:r>
              <a:rPr lang="zh-CN" altLang="en-US" sz="2000" dirty="0" smtClean="0">
                <a:latin typeface="微软雅黑" panose="020B0503020204020204" pitchFamily="34" charset="-122"/>
                <a:ea typeface="微软雅黑" panose="020B0503020204020204" pitchFamily="34" charset="-122"/>
                <a:cs typeface="+mn-ea"/>
                <a:sym typeface="+mn-ea"/>
              </a:rPr>
              <a:t>广播</a:t>
            </a:r>
            <a:r>
              <a:rPr lang="zh-CN" altLang="en-US" sz="2000" dirty="0">
                <a:latin typeface="微软雅黑" panose="020B0503020204020204" pitchFamily="34" charset="-122"/>
                <a:ea typeface="微软雅黑" panose="020B0503020204020204" pitchFamily="34" charset="-122"/>
                <a:cs typeface="+mn-ea"/>
                <a:sym typeface="+mn-ea"/>
              </a:rPr>
              <a:t>电视行业各单位应做好</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统计工作总结</a:t>
            </a:r>
            <a:r>
              <a:rPr lang="zh-CN" altLang="en-US" sz="2000" dirty="0">
                <a:latin typeface="微软雅黑" panose="020B0503020204020204" pitchFamily="34" charset="-122"/>
                <a:ea typeface="微软雅黑" panose="020B0503020204020204" pitchFamily="34" charset="-122"/>
                <a:cs typeface="+mn-ea"/>
                <a:sym typeface="+mn-ea"/>
              </a:rPr>
              <a:t>。各级广播电视主管部门应在每年报送年报报表时，将本行政区域内的</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统计工作总结报送至上一级广播电视主管部门</a:t>
            </a:r>
            <a:r>
              <a:rPr lang="zh-CN" altLang="en-US" sz="2000" dirty="0">
                <a:latin typeface="微软雅黑" panose="020B0503020204020204" pitchFamily="34" charset="-122"/>
                <a:ea typeface="微软雅黑" panose="020B0503020204020204" pitchFamily="34" charset="-122"/>
                <a:cs typeface="+mn-ea"/>
                <a:sym typeface="+mn-ea"/>
              </a:rPr>
              <a:t>。各单位工作总结报送情况将作为</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统计工作考核评定</a:t>
            </a:r>
            <a:r>
              <a:rPr lang="zh-CN" altLang="en-US" sz="2000" dirty="0">
                <a:latin typeface="微软雅黑" panose="020B0503020204020204" pitchFamily="34" charset="-122"/>
                <a:ea typeface="微软雅黑" panose="020B0503020204020204" pitchFamily="34" charset="-122"/>
                <a:cs typeface="+mn-ea"/>
                <a:sym typeface="+mn-ea"/>
              </a:rPr>
              <a:t>的重要依据。</a:t>
            </a: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3784600"/>
          </a:xfrm>
          <a:prstGeom prst="rect">
            <a:avLst/>
          </a:prstGeom>
        </p:spPr>
        <p:txBody>
          <a:bodyPr wrap="square">
            <a:spAutoFit/>
          </a:bodyPr>
          <a:p>
            <a:pPr indent="457200" eaLnBrk="1" latinLnBrk="0" hangingPunct="1">
              <a:lnSpc>
                <a:spcPct val="150000"/>
              </a:lnSpc>
            </a:pPr>
            <a:r>
              <a:rPr lang="zh-CN" altLang="en-US" sz="2000" b="1" dirty="0" smtClean="0">
                <a:latin typeface="微软雅黑" panose="020B0503020204020204" pitchFamily="34" charset="-122"/>
                <a:ea typeface="微软雅黑" panose="020B0503020204020204" pitchFamily="34" charset="-122"/>
                <a:cs typeface="+mn-ea"/>
                <a:sym typeface="+mn-ea"/>
              </a:rPr>
              <a:t>（二）</a:t>
            </a:r>
            <a:r>
              <a:rPr lang="zh-CN" altLang="en-US" sz="2000" b="1" dirty="0" smtClean="0">
                <a:solidFill>
                  <a:schemeClr val="tx1"/>
                </a:solidFill>
                <a:latin typeface="微软雅黑" panose="020B0503020204020204" pitchFamily="34" charset="-122"/>
                <a:ea typeface="微软雅黑" panose="020B0503020204020204" pitchFamily="34" charset="-122"/>
                <a:cs typeface="+mn-ea"/>
                <a:sym typeface="+mn-ea"/>
              </a:rPr>
              <a:t>季报</a:t>
            </a:r>
            <a:r>
              <a:rPr lang="zh-CN" altLang="en-US" sz="2000" dirty="0" smtClean="0">
                <a:latin typeface="微软雅黑" panose="020B0503020204020204" pitchFamily="34" charset="-122"/>
                <a:ea typeface="微软雅黑" panose="020B0503020204020204" pitchFamily="34" charset="-122"/>
                <a:cs typeface="+mn-ea"/>
                <a:sym typeface="+mn-ea"/>
              </a:rPr>
              <a:t>调查时期为</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本年</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日至各季度末的累积数据</a:t>
            </a:r>
            <a:r>
              <a:rPr lang="en-US" altLang="zh-CN" sz="2000" b="1" dirty="0" smtClean="0">
                <a:latin typeface="微软雅黑" panose="020B0503020204020204" pitchFamily="34" charset="-122"/>
                <a:ea typeface="微软雅黑" panose="020B0503020204020204" pitchFamily="34" charset="-122"/>
                <a:cs typeface="+mn-ea"/>
                <a:sym typeface="+mn-ea"/>
              </a:rPr>
              <a:t>(</a:t>
            </a:r>
            <a:r>
              <a:rPr lang="zh-CN" altLang="en-US" sz="2000" b="1" dirty="0" smtClean="0">
                <a:latin typeface="微软雅黑" panose="020B0503020204020204" pitchFamily="34" charset="-122"/>
                <a:ea typeface="微软雅黑" panose="020B0503020204020204" pitchFamily="34" charset="-122"/>
                <a:cs typeface="+mn-ea"/>
                <a:sym typeface="+mn-ea"/>
              </a:rPr>
              <a:t>四季报的有关收入应填报至当年底的预计数</a:t>
            </a:r>
            <a:r>
              <a:rPr lang="en-US" altLang="zh-CN" sz="2000" b="1" dirty="0" smtClean="0">
                <a:latin typeface="微软雅黑" panose="020B0503020204020204" pitchFamily="34" charset="-122"/>
                <a:ea typeface="微软雅黑" panose="020B0503020204020204" pitchFamily="34" charset="-122"/>
                <a:cs typeface="+mn-ea"/>
                <a:sym typeface="+mn-ea"/>
              </a:rPr>
              <a:t>)</a:t>
            </a:r>
            <a:r>
              <a:rPr lang="zh-CN" altLang="en-US" sz="2000" dirty="0" smtClean="0">
                <a:latin typeface="微软雅黑" panose="020B0503020204020204" pitchFamily="34" charset="-122"/>
                <a:ea typeface="微软雅黑" panose="020B0503020204020204" pitchFamily="34" charset="-122"/>
                <a:cs typeface="+mn-ea"/>
                <a:sym typeface="+mn-ea"/>
              </a:rPr>
              <a:t>，报送时间为</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季后下月的</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10</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日前</a:t>
            </a:r>
            <a:r>
              <a:rPr lang="en-US" altLang="zh-CN" sz="2000" b="1" dirty="0" smtClean="0">
                <a:latin typeface="微软雅黑" panose="020B0503020204020204" pitchFamily="34" charset="-122"/>
                <a:ea typeface="微软雅黑" panose="020B0503020204020204" pitchFamily="34" charset="-122"/>
                <a:cs typeface="+mn-ea"/>
                <a:sym typeface="+mn-ea"/>
              </a:rPr>
              <a:t>(</a:t>
            </a:r>
            <a:r>
              <a:rPr lang="zh-CN" altLang="en-US" sz="2000" b="1" dirty="0" smtClean="0">
                <a:latin typeface="微软雅黑" panose="020B0503020204020204" pitchFamily="34" charset="-122"/>
                <a:ea typeface="微软雅黑" panose="020B0503020204020204" pitchFamily="34" charset="-122"/>
                <a:cs typeface="+mn-ea"/>
                <a:sym typeface="+mn-ea"/>
              </a:rPr>
              <a:t>四季度报的报送时间为</a:t>
            </a:r>
            <a:r>
              <a:rPr lang="en-US" altLang="zh-CN" sz="2000" b="1" dirty="0" smtClean="0">
                <a:latin typeface="微软雅黑" panose="020B0503020204020204" pitchFamily="34" charset="-122"/>
                <a:ea typeface="微软雅黑" panose="020B0503020204020204" pitchFamily="34" charset="-122"/>
                <a:cs typeface="+mn-ea"/>
                <a:sym typeface="+mn-ea"/>
              </a:rPr>
              <a:t>12</a:t>
            </a:r>
            <a:r>
              <a:rPr lang="zh-CN" altLang="en-US" sz="2000" b="1" dirty="0" smtClean="0">
                <a:latin typeface="微软雅黑" panose="020B0503020204020204" pitchFamily="34" charset="-122"/>
                <a:ea typeface="微软雅黑" panose="020B0503020204020204" pitchFamily="34" charset="-122"/>
                <a:cs typeface="+mn-ea"/>
                <a:sym typeface="+mn-ea"/>
              </a:rPr>
              <a:t>月</a:t>
            </a:r>
            <a:r>
              <a:rPr lang="en-US" altLang="zh-CN" sz="2000" b="1" dirty="0" smtClean="0">
                <a:latin typeface="微软雅黑" panose="020B0503020204020204" pitchFamily="34" charset="-122"/>
                <a:ea typeface="微软雅黑" panose="020B0503020204020204" pitchFamily="34" charset="-122"/>
                <a:cs typeface="+mn-ea"/>
                <a:sym typeface="+mn-ea"/>
              </a:rPr>
              <a:t>15</a:t>
            </a:r>
            <a:r>
              <a:rPr lang="zh-CN" altLang="en-US" sz="2000" b="1" dirty="0" smtClean="0">
                <a:latin typeface="微软雅黑" panose="020B0503020204020204" pitchFamily="34" charset="-122"/>
                <a:ea typeface="微软雅黑" panose="020B0503020204020204" pitchFamily="34" charset="-122"/>
                <a:cs typeface="+mn-ea"/>
                <a:sym typeface="+mn-ea"/>
              </a:rPr>
              <a:t>日前</a:t>
            </a:r>
            <a:r>
              <a:rPr lang="en-US" altLang="zh-CN" sz="2000" b="1" dirty="0" smtClean="0">
                <a:latin typeface="微软雅黑" panose="020B0503020204020204" pitchFamily="34" charset="-122"/>
                <a:ea typeface="微软雅黑" panose="020B0503020204020204" pitchFamily="34" charset="-122"/>
                <a:cs typeface="+mn-ea"/>
                <a:sym typeface="+mn-ea"/>
              </a:rPr>
              <a:t>)</a:t>
            </a:r>
            <a:r>
              <a:rPr lang="zh-CN" altLang="en-US" sz="2000" b="1" dirty="0" smtClean="0">
                <a:latin typeface="微软雅黑" panose="020B0503020204020204" pitchFamily="34" charset="-122"/>
                <a:ea typeface="微软雅黑" panose="020B0503020204020204" pitchFamily="34" charset="-122"/>
                <a:cs typeface="+mn-ea"/>
                <a:sym typeface="+mn-ea"/>
              </a:rPr>
              <a:t>。</a:t>
            </a:r>
            <a:endParaRPr lang="en-US" altLang="zh-CN" sz="2000" b="1" dirty="0" smtClean="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zh-CN" altLang="en-US" sz="2000" dirty="0" smtClean="0">
                <a:latin typeface="微软雅黑" panose="020B0503020204020204" pitchFamily="34" charset="-122"/>
                <a:ea typeface="微软雅黑" panose="020B0503020204020204" pitchFamily="34" charset="-122"/>
                <a:cs typeface="+mn-ea"/>
                <a:sym typeface="+mn-ea"/>
              </a:rPr>
              <a:t>各级广播电视主管部门应分别于</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3</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20</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7</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20</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10</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20</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12</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30</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日前</a:t>
            </a:r>
            <a:r>
              <a:rPr lang="zh-CN" altLang="en-US" sz="2000" dirty="0" smtClean="0">
                <a:latin typeface="微软雅黑" panose="020B0503020204020204" pitchFamily="34" charset="-122"/>
                <a:ea typeface="微软雅黑" panose="020B0503020204020204" pitchFamily="34" charset="-122"/>
                <a:cs typeface="+mn-ea"/>
                <a:sym typeface="+mn-ea"/>
              </a:rPr>
              <a:t>，将本行政区域汇总的</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纸质季报报表及相关说明加盖单位公章</a:t>
            </a:r>
            <a:r>
              <a:rPr lang="zh-CN" altLang="en-US" sz="2000" dirty="0" smtClean="0">
                <a:latin typeface="微软雅黑" panose="020B0503020204020204" pitchFamily="34" charset="-122"/>
                <a:ea typeface="微软雅黑" panose="020B0503020204020204" pitchFamily="34" charset="-122"/>
                <a:cs typeface="+mn-ea"/>
                <a:sym typeface="+mn-ea"/>
              </a:rPr>
              <a:t>，报送至上一级广播电视主管部门。</a:t>
            </a:r>
            <a:endParaRPr lang="en-US" altLang="zh-CN" sz="2000" dirty="0" smtClean="0">
              <a:latin typeface="微软雅黑" panose="020B0503020204020204" pitchFamily="34" charset="-122"/>
              <a:ea typeface="微软雅黑" panose="020B0503020204020204" pitchFamily="34" charset="-122"/>
              <a:cs typeface="+mn-ea"/>
            </a:endParaRPr>
          </a:p>
          <a:p>
            <a:pPr indent="457200">
              <a:lnSpc>
                <a:spcPct val="150000"/>
              </a:lnSpc>
            </a:pPr>
            <a:endParaRPr lang="zh-CN" altLang="en-US" sz="2000" b="1" dirty="0" smtClean="0">
              <a:latin typeface="微软雅黑" panose="020B0503020204020204" pitchFamily="34" charset="-122"/>
              <a:ea typeface="微软雅黑" panose="020B0503020204020204" pitchFamily="34" charset="-122"/>
              <a:cs typeface="+mn-ea"/>
              <a:sym typeface="+mn-ea"/>
            </a:endParaRPr>
          </a:p>
          <a:p>
            <a:pPr indent="457200">
              <a:lnSpc>
                <a:spcPct val="150000"/>
              </a:lnSpc>
            </a:pPr>
            <a:r>
              <a:rPr lang="zh-CN" altLang="en-US" sz="2000" b="1" dirty="0" smtClean="0">
                <a:latin typeface="微软雅黑" panose="020B0503020204020204" pitchFamily="34" charset="-122"/>
                <a:ea typeface="微软雅黑" panose="020B0503020204020204" pitchFamily="34" charset="-122"/>
                <a:cs typeface="+mn-ea"/>
                <a:sym typeface="+mn-ea"/>
              </a:rPr>
              <a:t>（</a:t>
            </a:r>
            <a:r>
              <a:rPr lang="zh-CN" altLang="en-US" sz="2000" b="1" dirty="0">
                <a:latin typeface="微软雅黑" panose="020B0503020204020204" pitchFamily="34" charset="-122"/>
                <a:ea typeface="微软雅黑" panose="020B0503020204020204" pitchFamily="34" charset="-122"/>
                <a:cs typeface="+mn-ea"/>
                <a:sym typeface="+mn-ea"/>
              </a:rPr>
              <a:t>三</a:t>
            </a:r>
            <a:r>
              <a:rPr lang="zh-CN" altLang="en-US" sz="2000" b="1" dirty="0" smtClean="0">
                <a:latin typeface="微软雅黑" panose="020B0503020204020204" pitchFamily="34" charset="-122"/>
                <a:ea typeface="微软雅黑" panose="020B0503020204020204" pitchFamily="34" charset="-122"/>
                <a:cs typeface="+mn-ea"/>
                <a:sym typeface="+mn-ea"/>
              </a:rPr>
              <a:t>）</a:t>
            </a:r>
            <a:r>
              <a:rPr lang="zh-CN" altLang="en-US" sz="2000" b="1" dirty="0" smtClean="0">
                <a:solidFill>
                  <a:schemeClr val="tx1"/>
                </a:solidFill>
                <a:latin typeface="微软雅黑" panose="020B0503020204020204" pitchFamily="34" charset="-122"/>
                <a:ea typeface="微软雅黑" panose="020B0503020204020204" pitchFamily="34" charset="-122"/>
                <a:cs typeface="+mn-ea"/>
                <a:sym typeface="+mn-ea"/>
              </a:rPr>
              <a:t>快报</a:t>
            </a:r>
            <a:r>
              <a:rPr lang="zh-CN" altLang="en-US" sz="2000" dirty="0">
                <a:latin typeface="微软雅黑" panose="020B0503020204020204" pitchFamily="34" charset="-122"/>
                <a:ea typeface="微软雅黑" panose="020B0503020204020204" pitchFamily="34" charset="-122"/>
                <a:cs typeface="+mn-ea"/>
                <a:sym typeface="+mn-ea"/>
              </a:rPr>
              <a:t>调查时期为</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本年</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日至本年底的统计数据</a:t>
            </a:r>
            <a:r>
              <a:rPr lang="zh-CN" altLang="en-US" sz="2000" b="1" dirty="0">
                <a:solidFill>
                  <a:schemeClr val="accent2"/>
                </a:solidFill>
                <a:latin typeface="微软雅黑" panose="020B0503020204020204" pitchFamily="34" charset="-122"/>
                <a:ea typeface="微软雅黑" panose="020B0503020204020204" pitchFamily="34" charset="-122"/>
                <a:cs typeface="+mn-ea"/>
                <a:sym typeface="+mn-ea"/>
              </a:rPr>
              <a:t>，</a:t>
            </a:r>
            <a:r>
              <a:rPr lang="zh-CN" altLang="en-US" sz="2000" dirty="0">
                <a:latin typeface="微软雅黑" panose="020B0503020204020204" pitchFamily="34" charset="-122"/>
                <a:ea typeface="微软雅黑" panose="020B0503020204020204" pitchFamily="34" charset="-122"/>
                <a:cs typeface="+mn-ea"/>
                <a:sym typeface="+mn-ea"/>
              </a:rPr>
              <a:t>报送时间为</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当年</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12</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15</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日前</a:t>
            </a:r>
            <a:r>
              <a:rPr lang="zh-CN" altLang="en-US" sz="2000" b="1" dirty="0" smtClean="0">
                <a:solidFill>
                  <a:schemeClr val="accent2"/>
                </a:solidFill>
                <a:latin typeface="微软雅黑" panose="020B0503020204020204" pitchFamily="34" charset="-122"/>
                <a:ea typeface="微软雅黑" panose="020B0503020204020204" pitchFamily="34" charset="-122"/>
                <a:cs typeface="+mn-ea"/>
                <a:sym typeface="+mn-ea"/>
              </a:rPr>
              <a:t>。</a:t>
            </a:r>
            <a:r>
              <a:rPr lang="zh-CN" altLang="en-US" sz="2000" dirty="0" smtClean="0">
                <a:latin typeface="微软雅黑" panose="020B0503020204020204" pitchFamily="34" charset="-122"/>
                <a:ea typeface="微软雅黑" panose="020B0503020204020204" pitchFamily="34" charset="-122"/>
                <a:cs typeface="+mn-ea"/>
                <a:sym typeface="+mn-ea"/>
              </a:rPr>
              <a:t>应于</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12</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30</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日前</a:t>
            </a:r>
            <a:r>
              <a:rPr lang="zh-CN" altLang="en-US" sz="2000" dirty="0" smtClean="0">
                <a:latin typeface="微软雅黑" panose="020B0503020204020204" pitchFamily="34" charset="-122"/>
                <a:ea typeface="微软雅黑" panose="020B0503020204020204" pitchFamily="34" charset="-122"/>
                <a:cs typeface="+mn-ea"/>
                <a:sym typeface="+mn-ea"/>
              </a:rPr>
              <a:t>，</a:t>
            </a:r>
            <a:r>
              <a:rPr lang="zh-CN" altLang="en-US" sz="2000" dirty="0">
                <a:latin typeface="微软雅黑" panose="020B0503020204020204" pitchFamily="34" charset="-122"/>
                <a:ea typeface="微软雅黑" panose="020B0503020204020204" pitchFamily="34" charset="-122"/>
                <a:cs typeface="+mn-ea"/>
                <a:sym typeface="+mn-ea"/>
              </a:rPr>
              <a:t>将本行政区域汇总的</a:t>
            </a:r>
            <a:r>
              <a:rPr lang="zh-CN" altLang="en-US" sz="2000" b="1" dirty="0">
                <a:latin typeface="微软雅黑" panose="020B0503020204020204" pitchFamily="34" charset="-122"/>
                <a:ea typeface="微软雅黑" panose="020B0503020204020204" pitchFamily="34" charset="-122"/>
                <a:cs typeface="+mn-ea"/>
                <a:sym typeface="+mn-ea"/>
              </a:rPr>
              <a:t>纸质季报报表及相关说明加盖单位公章</a:t>
            </a:r>
            <a:r>
              <a:rPr lang="zh-CN" altLang="en-US" sz="2000" dirty="0">
                <a:latin typeface="微软雅黑" panose="020B0503020204020204" pitchFamily="34" charset="-122"/>
                <a:ea typeface="微软雅黑" panose="020B0503020204020204" pitchFamily="34" charset="-122"/>
                <a:cs typeface="+mn-ea"/>
                <a:sym typeface="+mn-ea"/>
              </a:rPr>
              <a:t>，报送至上一级广播电视主管部门。</a:t>
            </a: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5631180"/>
          </a:xfrm>
          <a:prstGeom prst="rect">
            <a:avLst/>
          </a:prstGeom>
        </p:spPr>
        <p:txBody>
          <a:bodyPr wrap="square">
            <a:spAutoFit/>
          </a:bodyPr>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第十五条</a:t>
            </a:r>
            <a:r>
              <a:rPr lang="zh-CN" altLang="en-US" sz="2000" dirty="0">
                <a:latin typeface="微软雅黑" panose="020B0503020204020204" pitchFamily="34" charset="-122"/>
                <a:ea typeface="微软雅黑" panose="020B0503020204020204" pitchFamily="34" charset="-122"/>
                <a:cs typeface="+mn-ea"/>
                <a:sym typeface="+mn-ea"/>
              </a:rPr>
              <a:t>  广播电视行业各单位应积极发挥统计信息服务作用，加强</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统计数据分析</a:t>
            </a:r>
            <a:r>
              <a:rPr lang="zh-CN" altLang="en-US" sz="2000" dirty="0">
                <a:latin typeface="微软雅黑" panose="020B0503020204020204" pitchFamily="34" charset="-122"/>
                <a:ea typeface="微软雅黑" panose="020B0503020204020204" pitchFamily="34" charset="-122"/>
                <a:cs typeface="+mn-ea"/>
                <a:sym typeface="+mn-ea"/>
              </a:rPr>
              <a:t>，撰写统计分析报告，供单位决策参考。省级广播电视主管部门每年至少撰写</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两篇</a:t>
            </a:r>
            <a:r>
              <a:rPr lang="zh-CN" altLang="en-US" sz="2000" dirty="0">
                <a:latin typeface="微软雅黑" panose="020B0503020204020204" pitchFamily="34" charset="-122"/>
                <a:ea typeface="微软雅黑" panose="020B0503020204020204" pitchFamily="34" charset="-122"/>
                <a:cs typeface="+mn-ea"/>
                <a:sym typeface="+mn-ea"/>
              </a:rPr>
              <a:t>统计分析报告，市州级广播电视主管部门每年至少撰写</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一篇</a:t>
            </a:r>
            <a:r>
              <a:rPr lang="zh-CN" altLang="en-US" sz="2000" dirty="0">
                <a:latin typeface="微软雅黑" panose="020B0503020204020204" pitchFamily="34" charset="-122"/>
                <a:ea typeface="微软雅黑" panose="020B0503020204020204" pitchFamily="34" charset="-122"/>
                <a:cs typeface="+mn-ea"/>
                <a:sym typeface="+mn-ea"/>
              </a:rPr>
              <a:t>统计分析报告。</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第十六条  </a:t>
            </a:r>
            <a:r>
              <a:rPr lang="zh-CN" altLang="en-US" sz="2000" dirty="0">
                <a:latin typeface="微软雅黑" panose="020B0503020204020204" pitchFamily="34" charset="-122"/>
                <a:ea typeface="微软雅黑" panose="020B0503020204020204" pitchFamily="34" charset="-122"/>
                <a:cs typeface="+mn-ea"/>
                <a:sym typeface="+mn-ea"/>
              </a:rPr>
              <a:t>广播电视行业各单位应当建立健全广播电视统计数据审核制度，对</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原始记</a:t>
            </a:r>
            <a:r>
              <a:rPr lang="zh-CN" altLang="en-US" sz="2000" dirty="0">
                <a:latin typeface="微软雅黑" panose="020B0503020204020204" pitchFamily="34" charset="-122"/>
                <a:ea typeface="微软雅黑" panose="020B0503020204020204" pitchFamily="34" charset="-122"/>
                <a:cs typeface="+mn-ea"/>
                <a:sym typeface="+mn-ea"/>
              </a:rPr>
              <a:t>录和原始台账进行</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归纳</a:t>
            </a:r>
            <a:r>
              <a:rPr lang="zh-CN" altLang="en-US" sz="2000" dirty="0">
                <a:latin typeface="微软雅黑" panose="020B0503020204020204" pitchFamily="34" charset="-122"/>
                <a:ea typeface="微软雅黑" panose="020B0503020204020204" pitchFamily="34" charset="-122"/>
                <a:cs typeface="+mn-ea"/>
                <a:sym typeface="+mn-ea"/>
              </a:rPr>
              <a:t>和</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整理</a:t>
            </a:r>
            <a:r>
              <a:rPr lang="zh-CN" altLang="en-US" sz="2000" dirty="0">
                <a:latin typeface="微软雅黑" panose="020B0503020204020204" pitchFamily="34" charset="-122"/>
                <a:ea typeface="微软雅黑" panose="020B0503020204020204" pitchFamily="34" charset="-122"/>
                <a:cs typeface="+mn-ea"/>
                <a:sym typeface="+mn-ea"/>
              </a:rPr>
              <a:t>，对所填报统计报表的完整性、真实性和有效性进行审查、复核。</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第十七条</a:t>
            </a:r>
            <a:r>
              <a:rPr lang="zh-CN" altLang="en-US" sz="2000" dirty="0">
                <a:latin typeface="微软雅黑" panose="020B0503020204020204" pitchFamily="34" charset="-122"/>
                <a:ea typeface="微软雅黑" panose="020B0503020204020204" pitchFamily="34" charset="-122"/>
                <a:cs typeface="+mn-ea"/>
                <a:sym typeface="+mn-ea"/>
              </a:rPr>
              <a:t>  广播电视行业各单位应当依法加强对统计资料的保密管理，建立统计档案制度。统计数据文件的保管、调用、移交，应当遵守国家有关规定。统计调查中取得的原始资料应当</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至少</a:t>
            </a:r>
            <a:r>
              <a:rPr lang="zh-CN" altLang="en-US" sz="2000" dirty="0">
                <a:latin typeface="微软雅黑" panose="020B0503020204020204" pitchFamily="34" charset="-122"/>
                <a:ea typeface="微软雅黑" panose="020B0503020204020204" pitchFamily="34" charset="-122"/>
                <a:cs typeface="+mn-ea"/>
                <a:sym typeface="+mn-ea"/>
              </a:rPr>
              <a:t>保存</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2年</a:t>
            </a:r>
            <a:r>
              <a:rPr lang="zh-CN" altLang="en-US" sz="2000" dirty="0">
                <a:latin typeface="微软雅黑" panose="020B0503020204020204" pitchFamily="34" charset="-122"/>
                <a:ea typeface="微软雅黑" panose="020B0503020204020204" pitchFamily="34" charset="-122"/>
                <a:cs typeface="+mn-ea"/>
                <a:sym typeface="+mn-ea"/>
              </a:rPr>
              <a:t>,汇总性统计资料应当</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至少保存10年</a:t>
            </a:r>
            <a:r>
              <a:rPr lang="zh-CN" altLang="en-US" sz="2000" dirty="0">
                <a:latin typeface="微软雅黑" panose="020B0503020204020204" pitchFamily="34" charset="-122"/>
                <a:ea typeface="微软雅黑" panose="020B0503020204020204" pitchFamily="34" charset="-122"/>
                <a:cs typeface="+mn-ea"/>
                <a:sym typeface="+mn-ea"/>
              </a:rPr>
              <a:t>，重要的统计资料应当</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永久保存</a:t>
            </a:r>
            <a:r>
              <a:rPr lang="zh-CN" altLang="en-US" sz="2000" dirty="0">
                <a:latin typeface="微软雅黑" panose="020B0503020204020204" pitchFamily="34" charset="-122"/>
                <a:ea typeface="微软雅黑" panose="020B0503020204020204" pitchFamily="34" charset="-122"/>
                <a:cs typeface="+mn-ea"/>
                <a:sym typeface="+mn-ea"/>
              </a:rPr>
              <a:t>。</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4707890"/>
          </a:xfrm>
          <a:prstGeom prst="rect">
            <a:avLst/>
          </a:prstGeom>
        </p:spPr>
        <p:txBody>
          <a:bodyPr wrap="square">
            <a:spAutoFit/>
          </a:bodyPr>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第十九条</a:t>
            </a:r>
            <a:r>
              <a:rPr lang="zh-CN" altLang="en-US" sz="2000" dirty="0">
                <a:latin typeface="微软雅黑" panose="020B0503020204020204" pitchFamily="34" charset="-122"/>
                <a:ea typeface="微软雅黑" panose="020B0503020204020204" pitchFamily="34" charset="-122"/>
                <a:cs typeface="+mn-ea"/>
                <a:sym typeface="+mn-ea"/>
              </a:rPr>
              <a:t>  各级广播电视</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主管部门</a:t>
            </a:r>
            <a:r>
              <a:rPr lang="zh-CN" altLang="en-US" sz="2000" dirty="0">
                <a:latin typeface="微软雅黑" panose="020B0503020204020204" pitchFamily="34" charset="-122"/>
                <a:ea typeface="微软雅黑" panose="020B0503020204020204" pitchFamily="34" charset="-122"/>
                <a:cs typeface="+mn-ea"/>
                <a:sym typeface="+mn-ea"/>
              </a:rPr>
              <a:t>应当对行政区域内广播电视行业统计工作情况进行监督，主要内容包括：</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（一）统计法律、法规、规章和有关制度的执行情况；</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（二）统计机构和统计人员的配置情况；</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（三）统计原始记录与台账建立管理情况；</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（四）统计资料报送的及时性、真实性、完整性等；</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（五）统计资料的使用与公布情况；</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（六）工作总结、统计分析的质量和报送情况；</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（七）其他与统计工作有关的情况。</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2399665"/>
          </a:xfrm>
          <a:prstGeom prst="rect">
            <a:avLst/>
          </a:prstGeom>
        </p:spPr>
        <p:txBody>
          <a:bodyPr wrap="square">
            <a:spAutoFit/>
          </a:bodyPr>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第二十条</a:t>
            </a:r>
            <a:r>
              <a:rPr lang="zh-CN" altLang="en-US" sz="2000" dirty="0">
                <a:latin typeface="微软雅黑" panose="020B0503020204020204" pitchFamily="34" charset="-122"/>
                <a:ea typeface="微软雅黑" panose="020B0503020204020204" pitchFamily="34" charset="-122"/>
                <a:cs typeface="+mn-ea"/>
                <a:sym typeface="+mn-ea"/>
              </a:rPr>
              <a:t>  各级广播电视主管部门应当定期对广播电视行业统计工作情况进行考核评定，并依据有关规定对统计机构和统计人员给予奖惩。</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省广播电视局每年年底根据第十九条的内容对全省广播电视行业各单位及个人统计工作进行</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综合考评</a:t>
            </a:r>
            <a:r>
              <a:rPr lang="zh-CN" altLang="en-US" sz="2000" dirty="0">
                <a:latin typeface="微软雅黑" panose="020B0503020204020204" pitchFamily="34" charset="-122"/>
                <a:ea typeface="微软雅黑" panose="020B0503020204020204" pitchFamily="34" charset="-122"/>
                <a:cs typeface="+mn-ea"/>
                <a:sym typeface="+mn-ea"/>
              </a:rPr>
              <a:t>，并将工作成绩优异的单位和个人推报国家广播电视总局。</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9"/>
          <p:cNvSpPr/>
          <p:nvPr/>
        </p:nvSpPr>
        <p:spPr bwMode="auto">
          <a:xfrm>
            <a:off x="342001" y="903031"/>
            <a:ext cx="2576347" cy="288815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grpSp>
        <p:nvGrpSpPr>
          <p:cNvPr id="3" name="组合 2"/>
          <p:cNvGrpSpPr/>
          <p:nvPr/>
        </p:nvGrpSpPr>
        <p:grpSpPr>
          <a:xfrm>
            <a:off x="546752" y="1116190"/>
            <a:ext cx="2196057" cy="2461843"/>
            <a:chOff x="5002386" y="2208630"/>
            <a:chExt cx="2196057" cy="2461843"/>
          </a:xfrm>
        </p:grpSpPr>
        <p:sp>
          <p:nvSpPr>
            <p:cNvPr id="4" name="Freeform 19"/>
            <p:cNvSpPr/>
            <p:nvPr/>
          </p:nvSpPr>
          <p:spPr bwMode="auto">
            <a:xfrm>
              <a:off x="5002386" y="2208630"/>
              <a:ext cx="2196057" cy="2461843"/>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sp>
          <p:nvSpPr>
            <p:cNvPr id="5" name="文本框 4"/>
            <p:cNvSpPr txBox="1"/>
            <p:nvPr/>
          </p:nvSpPr>
          <p:spPr>
            <a:xfrm flipH="1">
              <a:off x="5317747" y="2508526"/>
              <a:ext cx="1698625" cy="1861185"/>
            </a:xfrm>
            <a:prstGeom prst="rect">
              <a:avLst/>
            </a:prstGeom>
            <a:noFill/>
          </p:spPr>
          <p:txBody>
            <a:bodyPr wrap="none" rtlCol="0">
              <a:spAutoFit/>
            </a:bodyPr>
            <a:lstStyle/>
            <a:p>
              <a:r>
                <a:rPr lang="en-US" altLang="zh-CN" sz="11500" dirty="0">
                  <a:solidFill>
                    <a:schemeClr val="bg1"/>
                  </a:solidFill>
                  <a:latin typeface="Impact" panose="020B0806030902050204" pitchFamily="34" charset="0"/>
                </a:rPr>
                <a:t>0</a:t>
              </a:r>
              <a:r>
                <a:rPr lang="en-US" sz="11500" dirty="0">
                  <a:solidFill>
                    <a:schemeClr val="bg1"/>
                  </a:solidFill>
                  <a:latin typeface="Impact" panose="020B0806030902050204" pitchFamily="34" charset="0"/>
                </a:rPr>
                <a:t>2</a:t>
              </a:r>
              <a:endParaRPr lang="en-US" sz="11500" dirty="0">
                <a:solidFill>
                  <a:schemeClr val="bg1"/>
                </a:solidFill>
                <a:latin typeface="Impact" panose="020B0806030902050204" pitchFamily="34" charset="0"/>
              </a:endParaRPr>
            </a:p>
          </p:txBody>
        </p:sp>
      </p:grpSp>
      <p:sp>
        <p:nvSpPr>
          <p:cNvPr id="6" name="文本框 5"/>
          <p:cNvSpPr txBox="1"/>
          <p:nvPr/>
        </p:nvSpPr>
        <p:spPr>
          <a:xfrm>
            <a:off x="3565985" y="1655234"/>
            <a:ext cx="5059680" cy="829945"/>
          </a:xfrm>
          <a:prstGeom prst="rect">
            <a:avLst/>
          </a:prstGeom>
          <a:noFill/>
        </p:spPr>
        <p:txBody>
          <a:bodyPr wrap="none" rtlCol="0">
            <a:spAutoFit/>
          </a:bodyPr>
          <a:lstStyle/>
          <a:p>
            <a:pPr algn="l"/>
            <a:r>
              <a:rPr lang="zh-CN" altLang="en-US" sz="4800" b="1" dirty="0">
                <a:solidFill>
                  <a:srgbClr val="084C8B"/>
                </a:solidFill>
                <a:latin typeface="微软雅黑" panose="020B0503020204020204" pitchFamily="34" charset="-122"/>
                <a:ea typeface="微软雅黑" panose="020B0503020204020204" pitchFamily="34" charset="-122"/>
                <a:sym typeface="Arial" panose="020B0604020202020204" pitchFamily="34" charset="0"/>
              </a:rPr>
              <a:t>报表填写常见错误</a:t>
            </a:r>
            <a:endParaRPr lang="zh-CN" altLang="en-US" sz="4800" b="1" dirty="0">
              <a:solidFill>
                <a:srgbClr val="084C8B"/>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8" name="TextBox 24"/>
          <p:cNvSpPr txBox="1"/>
          <p:nvPr/>
        </p:nvSpPr>
        <p:spPr>
          <a:xfrm>
            <a:off x="3566160" y="2734945"/>
            <a:ext cx="7420610" cy="428625"/>
          </a:xfrm>
          <a:prstGeom prst="rect">
            <a:avLst/>
          </a:prstGeom>
          <a:noFill/>
        </p:spPr>
        <p:txBody>
          <a:bodyPr wrap="square" lIns="60469" tIns="30235" rIns="60469" bIns="30235" rtlCol="0">
            <a:spAutoFit/>
          </a:bodyPr>
          <a:p>
            <a:r>
              <a:rPr lang="zh-CN" altLang="en-US" sz="2000" dirty="0">
                <a:solidFill>
                  <a:srgbClr val="084C8B"/>
                </a:solidFill>
                <a:latin typeface="微软雅黑" panose="020B0503020204020204" pitchFamily="34" charset="-122"/>
                <a:ea typeface="微软雅黑" panose="020B0503020204020204" pitchFamily="34" charset="-122"/>
              </a:rPr>
              <a:t>√</a:t>
            </a:r>
            <a:r>
              <a:rPr lang="zh-CN" altLang="en-US" sz="2400" dirty="0">
                <a:solidFill>
                  <a:srgbClr val="084C8B"/>
                </a:solidFill>
                <a:latin typeface="微软雅黑" panose="020B0503020204020204" pitchFamily="34" charset="-122"/>
                <a:ea typeface="微软雅黑" panose="020B0503020204020204" pitchFamily="34" charset="-122"/>
              </a:rPr>
              <a:t> 结合操作系统逐表讲解</a:t>
            </a:r>
            <a:endParaRPr lang="zh-CN" altLang="en-US" sz="2000" dirty="0">
              <a:solidFill>
                <a:srgbClr val="084C8B"/>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250"/>
                                        <p:tgtEl>
                                          <p:spTgt spid="2"/>
                                        </p:tgtEl>
                                      </p:cBhvr>
                                    </p:animEffect>
                                  </p:childTnLst>
                                </p:cTn>
                              </p:par>
                            </p:childTnLst>
                          </p:cTn>
                        </p:par>
                        <p:par>
                          <p:cTn id="8" fill="hold">
                            <p:stCondLst>
                              <p:cond delay="1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2000"/>
                            </p:stCondLst>
                            <p:childTnLst>
                              <p:par>
                                <p:cTn id="15" presetID="16" presetClass="entr" presetSubtype="37"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outVertical)">
                                      <p:cBhvr>
                                        <p:cTn id="17" dur="500"/>
                                        <p:tgtEl>
                                          <p:spTgt spid="6"/>
                                        </p:tgtEl>
                                      </p:cBhvr>
                                    </p:animEffect>
                                  </p:childTnLst>
                                </p:cTn>
                              </p:par>
                            </p:childTnLst>
                          </p:cTn>
                        </p:par>
                        <p:par>
                          <p:cTn id="18" fill="hold">
                            <p:stCondLst>
                              <p:cond delay="2500"/>
                            </p:stCondLst>
                            <p:childTnLst>
                              <p:par>
                                <p:cTn id="19" presetID="2"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p:cNvSpPr/>
          <p:nvPr/>
        </p:nvSpPr>
        <p:spPr>
          <a:xfrm>
            <a:off x="6304143" y="1397576"/>
            <a:ext cx="4627213" cy="570766"/>
          </a:xfrm>
          <a:prstGeom prst="roundRect">
            <a:avLst>
              <a:gd name="adj" fmla="val 50000"/>
            </a:avLst>
          </a:prstGeom>
          <a:solidFill>
            <a:schemeClr val="accent1"/>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圆角矩形 58"/>
          <p:cNvSpPr/>
          <p:nvPr/>
        </p:nvSpPr>
        <p:spPr>
          <a:xfrm>
            <a:off x="6304143" y="2244041"/>
            <a:ext cx="4627213" cy="570766"/>
          </a:xfrm>
          <a:prstGeom prst="roundRect">
            <a:avLst>
              <a:gd name="adj" fmla="val 50000"/>
            </a:avLst>
          </a:prstGeom>
          <a:solidFill>
            <a:schemeClr val="accent2"/>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圆角矩形 59"/>
          <p:cNvSpPr/>
          <p:nvPr/>
        </p:nvSpPr>
        <p:spPr>
          <a:xfrm>
            <a:off x="6304143" y="3143211"/>
            <a:ext cx="4627213" cy="570766"/>
          </a:xfrm>
          <a:prstGeom prst="roundRect">
            <a:avLst>
              <a:gd name="adj" fmla="val 50000"/>
            </a:avLst>
          </a:prstGeom>
          <a:solidFill>
            <a:schemeClr val="accent3"/>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圆角矩形 60"/>
          <p:cNvSpPr/>
          <p:nvPr/>
        </p:nvSpPr>
        <p:spPr>
          <a:xfrm>
            <a:off x="6304143" y="3971260"/>
            <a:ext cx="4627213" cy="570766"/>
          </a:xfrm>
          <a:prstGeom prst="roundRect">
            <a:avLst>
              <a:gd name="adj" fmla="val 50000"/>
            </a:avLst>
          </a:prstGeom>
          <a:solidFill>
            <a:schemeClr val="accent4"/>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文本框 62"/>
          <p:cNvSpPr txBox="1"/>
          <p:nvPr/>
        </p:nvSpPr>
        <p:spPr>
          <a:xfrm>
            <a:off x="6111875" y="1437005"/>
            <a:ext cx="4819650" cy="491490"/>
          </a:xfrm>
          <a:prstGeom prst="rect">
            <a:avLst/>
          </a:prstGeom>
          <a:noFill/>
        </p:spPr>
        <p:txBody>
          <a:bodyPr wrap="square" rtlCol="0">
            <a:spAutoFit/>
          </a:bodyPr>
          <a:lstStyle/>
          <a:p>
            <a:pPr algn="ctr" fontAlgn="auto">
              <a:buClrTx/>
              <a:buSzTx/>
              <a:buFontTx/>
            </a:pPr>
            <a:r>
              <a:rPr lang="zh-CN" altLang="en-US" sz="2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 </a:t>
            </a:r>
            <a:r>
              <a:rPr lang="en-US" altLang="zh-CN"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01   广播电视行业统计管理相关规定</a:t>
            </a:r>
            <a:endParaRPr lang="en-US" altLang="zh-CN"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64" name="文本框 63"/>
          <p:cNvSpPr txBox="1"/>
          <p:nvPr/>
        </p:nvSpPr>
        <p:spPr>
          <a:xfrm>
            <a:off x="6111765" y="2283203"/>
            <a:ext cx="4092488" cy="491490"/>
          </a:xfrm>
          <a:prstGeom prst="rect">
            <a:avLst/>
          </a:prstGeom>
          <a:noFill/>
        </p:spPr>
        <p:txBody>
          <a:bodyPr wrap="square" rtlCol="0">
            <a:spAutoFit/>
          </a:bodyPr>
          <a:lstStyle/>
          <a:p>
            <a:pPr algn="ctr"/>
            <a:r>
              <a:rPr lang="zh-CN" altLang="en-US" sz="2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02  </a:t>
            </a:r>
            <a:r>
              <a:rPr lang="en-US" altLang="zh-CN"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 </a:t>
            </a:r>
            <a:r>
              <a:rPr lang="zh-CN" altLang="en-US" sz="2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报表填写常见错误</a:t>
            </a:r>
            <a:endParaRPr lang="zh-CN" altLang="en-US" sz="2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65" name="文本框 64"/>
          <p:cNvSpPr txBox="1"/>
          <p:nvPr/>
        </p:nvSpPr>
        <p:spPr>
          <a:xfrm>
            <a:off x="6111765" y="3222378"/>
            <a:ext cx="4092488" cy="491490"/>
          </a:xfrm>
          <a:prstGeom prst="rect">
            <a:avLst/>
          </a:prstGeom>
          <a:noFill/>
        </p:spPr>
        <p:txBody>
          <a:bodyPr wrap="square" rtlCol="0">
            <a:spAutoFit/>
          </a:bodyPr>
          <a:lstStyle/>
          <a:p>
            <a:pPr algn="ctr"/>
            <a:r>
              <a:rPr lang="zh-CN" altLang="en-US" sz="2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03 </a:t>
            </a:r>
            <a:r>
              <a:rPr lang="zh-CN" altLang="en-US" sz="26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 常用数据审核方法</a:t>
            </a:r>
            <a:endParaRPr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66" name="文本框 65"/>
          <p:cNvSpPr txBox="1"/>
          <p:nvPr/>
        </p:nvSpPr>
        <p:spPr>
          <a:xfrm>
            <a:off x="6208395" y="4069080"/>
            <a:ext cx="4626610" cy="398780"/>
          </a:xfrm>
          <a:prstGeom prst="rect">
            <a:avLst/>
          </a:prstGeom>
          <a:noFill/>
        </p:spPr>
        <p:txBody>
          <a:bodyPr wrap="square" rtlCol="0">
            <a:spAutoFit/>
          </a:bodyPr>
          <a:lstStyle/>
          <a:p>
            <a:pPr algn="ctr"/>
            <a:r>
              <a:rPr lang="en-US" altLang="zh-CN"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rPr>
              <a:t> 04   布置2023年湖北省广电统计工作</a:t>
            </a:r>
            <a:endParaRPr lang="en-US" altLang="zh-CN" sz="2000" b="1" dirty="0">
              <a:solidFill>
                <a:schemeClr val="bg1"/>
              </a:solidFill>
              <a:latin typeface="微软雅黑" panose="020B0503020204020204" pitchFamily="34" charset="-122"/>
              <a:ea typeface="微软雅黑" panose="020B0503020204020204" pitchFamily="34" charset="-122"/>
              <a:cs typeface="Aharoni" panose="02010803020104030203" pitchFamily="2" charset="-79"/>
            </a:endParaRPr>
          </a:p>
        </p:txBody>
      </p:sp>
      <p:sp>
        <p:nvSpPr>
          <p:cNvPr id="68" name="椭圆 67"/>
          <p:cNvSpPr/>
          <p:nvPr/>
        </p:nvSpPr>
        <p:spPr>
          <a:xfrm>
            <a:off x="4317674" y="3992489"/>
            <a:ext cx="677952" cy="677952"/>
          </a:xfrm>
          <a:prstGeom prst="ellipse">
            <a:avLst/>
          </a:prstGeom>
          <a:gradFill flip="none" rotWithShape="1">
            <a:gsLst>
              <a:gs pos="0">
                <a:schemeClr val="accent1"/>
              </a:gs>
              <a:gs pos="100000">
                <a:schemeClr val="accent1">
                  <a:lumMod val="50000"/>
                </a:schemeClr>
              </a:gs>
            </a:gsLst>
            <a:lin ang="13500000" scaled="1"/>
            <a:tileRect/>
          </a:gradFill>
          <a:ln w="25400">
            <a:gradFill flip="none" rotWithShape="1">
              <a:gsLst>
                <a:gs pos="0">
                  <a:schemeClr val="accent1"/>
                </a:gs>
                <a:gs pos="100000">
                  <a:schemeClr val="accent1">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69" name="椭圆 68"/>
          <p:cNvSpPr/>
          <p:nvPr/>
        </p:nvSpPr>
        <p:spPr>
          <a:xfrm>
            <a:off x="1696123" y="1238017"/>
            <a:ext cx="829826" cy="829826"/>
          </a:xfrm>
          <a:prstGeom prst="ellipse">
            <a:avLst/>
          </a:prstGeom>
          <a:gradFill flip="none" rotWithShape="1">
            <a:gsLst>
              <a:gs pos="0">
                <a:schemeClr val="accent2"/>
              </a:gs>
              <a:gs pos="100000">
                <a:schemeClr val="accent2">
                  <a:lumMod val="50000"/>
                </a:schemeClr>
              </a:gs>
            </a:gsLst>
            <a:lin ang="13500000" scaled="1"/>
            <a:tileRect/>
          </a:gradFill>
          <a:ln w="25400">
            <a:gradFill flip="none" rotWithShape="1">
              <a:gsLst>
                <a:gs pos="0">
                  <a:schemeClr val="accent2"/>
                </a:gs>
                <a:gs pos="100000">
                  <a:schemeClr val="accent2">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0" name="椭圆 69"/>
          <p:cNvSpPr/>
          <p:nvPr/>
        </p:nvSpPr>
        <p:spPr>
          <a:xfrm>
            <a:off x="1124487" y="3087106"/>
            <a:ext cx="770088" cy="770088"/>
          </a:xfrm>
          <a:prstGeom prst="ellipse">
            <a:avLst/>
          </a:prstGeom>
          <a:gradFill flip="none" rotWithShape="1">
            <a:gsLst>
              <a:gs pos="0">
                <a:schemeClr val="accent3"/>
              </a:gs>
              <a:gs pos="100000">
                <a:schemeClr val="accent3">
                  <a:lumMod val="50000"/>
                </a:schemeClr>
              </a:gs>
            </a:gsLst>
            <a:lin ang="13500000" scaled="1"/>
            <a:tileRect/>
          </a:gradFill>
          <a:ln w="25400">
            <a:gradFill flip="none" rotWithShape="1">
              <a:gsLst>
                <a:gs pos="0">
                  <a:schemeClr val="accent3"/>
                </a:gs>
                <a:gs pos="100000">
                  <a:schemeClr val="accent3">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1" name="椭圆 70"/>
          <p:cNvSpPr/>
          <p:nvPr/>
        </p:nvSpPr>
        <p:spPr>
          <a:xfrm>
            <a:off x="3894654" y="1166556"/>
            <a:ext cx="729411" cy="729411"/>
          </a:xfrm>
          <a:prstGeom prst="ellipse">
            <a:avLst/>
          </a:prstGeom>
          <a:gradFill flip="none" rotWithShape="1">
            <a:gsLst>
              <a:gs pos="0">
                <a:schemeClr val="accent4"/>
              </a:gs>
              <a:gs pos="100000">
                <a:schemeClr val="accent4">
                  <a:lumMod val="50000"/>
                </a:schemeClr>
              </a:gs>
            </a:gsLst>
            <a:lin ang="13500000" scaled="1"/>
            <a:tileRect/>
          </a:gradFill>
          <a:ln w="25400">
            <a:gradFill flip="none" rotWithShape="1">
              <a:gsLst>
                <a:gs pos="0">
                  <a:schemeClr val="accent4"/>
                </a:gs>
                <a:gs pos="100000">
                  <a:schemeClr val="accent4">
                    <a:lumMod val="50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2" name="椭圆 71"/>
          <p:cNvSpPr/>
          <p:nvPr/>
        </p:nvSpPr>
        <p:spPr>
          <a:xfrm>
            <a:off x="2421413" y="3613886"/>
            <a:ext cx="1120554" cy="1120554"/>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3" name="椭圆 72"/>
          <p:cNvSpPr/>
          <p:nvPr/>
        </p:nvSpPr>
        <p:spPr>
          <a:xfrm>
            <a:off x="4763940" y="2927439"/>
            <a:ext cx="822601" cy="822601"/>
          </a:xfrm>
          <a:prstGeom prst="ellipse">
            <a:avLst/>
          </a:prstGeom>
          <a:gradFill flip="none" rotWithShape="1">
            <a:gsLst>
              <a:gs pos="0">
                <a:schemeClr val="bg1"/>
              </a:gs>
              <a:gs pos="100000">
                <a:schemeClr val="bg1">
                  <a:lumMod val="85000"/>
                </a:schemeClr>
              </a:gs>
            </a:gsLst>
            <a:lin ang="13500000" scaled="1"/>
            <a:tileRect/>
          </a:gradFill>
          <a:ln w="25400">
            <a:gradFill flip="none" rotWithShape="1">
              <a:gsLst>
                <a:gs pos="0">
                  <a:schemeClr val="bg1">
                    <a:lumMod val="100000"/>
                  </a:schemeClr>
                </a:gs>
                <a:gs pos="100000">
                  <a:schemeClr val="bg1">
                    <a:lumMod val="85000"/>
                  </a:schemeClr>
                </a:gs>
              </a:gsLst>
              <a:lin ang="2700000" scaled="1"/>
              <a:tileRect/>
            </a:gradFill>
          </a:ln>
          <a:effectLst>
            <a:outerShdw blurRad="152400" dist="1524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4" name="椭圆 73"/>
          <p:cNvSpPr/>
          <p:nvPr/>
        </p:nvSpPr>
        <p:spPr>
          <a:xfrm>
            <a:off x="2394749" y="1500595"/>
            <a:ext cx="2568292" cy="2568292"/>
          </a:xfrm>
          <a:prstGeom prst="ellipse">
            <a:avLst/>
          </a:prstGeom>
          <a:gradFill flip="none" rotWithShape="1">
            <a:gsLst>
              <a:gs pos="0">
                <a:schemeClr val="bg1"/>
              </a:gs>
              <a:gs pos="100000">
                <a:schemeClr val="bg1">
                  <a:lumMod val="75000"/>
                </a:schemeClr>
              </a:gs>
            </a:gsLst>
            <a:lin ang="13500000" scaled="1"/>
            <a:tileRect/>
          </a:gradFill>
          <a:ln w="38100">
            <a:gradFill flip="none" rotWithShape="1">
              <a:gsLst>
                <a:gs pos="0">
                  <a:schemeClr val="bg1">
                    <a:lumMod val="100000"/>
                  </a:schemeClr>
                </a:gs>
                <a:gs pos="100000">
                  <a:schemeClr val="bg1">
                    <a:lumMod val="85000"/>
                  </a:schemeClr>
                </a:gs>
              </a:gsLst>
              <a:lin ang="2700000" scaled="1"/>
              <a:tileRect/>
            </a:gradFill>
          </a:ln>
          <a:effectLst>
            <a:outerShdw blurRad="254000" dist="2032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75" name="文本框 74"/>
          <p:cNvSpPr txBox="1"/>
          <p:nvPr/>
        </p:nvSpPr>
        <p:spPr>
          <a:xfrm>
            <a:off x="2817121" y="2021992"/>
            <a:ext cx="1723549" cy="1015663"/>
          </a:xfrm>
          <a:prstGeom prst="rect">
            <a:avLst/>
          </a:prstGeom>
          <a:noFill/>
          <a:effectLst/>
        </p:spPr>
        <p:txBody>
          <a:bodyPr wrap="none" rtlCol="0">
            <a:spAutoFit/>
          </a:bodyPr>
          <a:lstStyle/>
          <a:p>
            <a:pPr algn="ctr"/>
            <a:r>
              <a:rPr lang="zh-CN" altLang="en-US" sz="6000" b="1" dirty="0">
                <a:solidFill>
                  <a:schemeClr val="accent1"/>
                </a:solidFill>
                <a:latin typeface="微软雅黑" panose="020B0503020204020204" pitchFamily="34" charset="-122"/>
                <a:ea typeface="微软雅黑" panose="020B0503020204020204" pitchFamily="34" charset="-122"/>
              </a:rPr>
              <a:t>目录</a:t>
            </a:r>
            <a:endParaRPr lang="zh-CN" altLang="en-US" sz="6000" b="1" dirty="0">
              <a:solidFill>
                <a:schemeClr val="accent1"/>
              </a:solidFill>
              <a:latin typeface="微软雅黑" panose="020B0503020204020204" pitchFamily="34" charset="-122"/>
              <a:ea typeface="微软雅黑" panose="020B0503020204020204" pitchFamily="34" charset="-122"/>
            </a:endParaRPr>
          </a:p>
        </p:txBody>
      </p:sp>
      <p:sp>
        <p:nvSpPr>
          <p:cNvPr id="76" name="文本框 75"/>
          <p:cNvSpPr txBox="1"/>
          <p:nvPr/>
        </p:nvSpPr>
        <p:spPr>
          <a:xfrm>
            <a:off x="2505536" y="3049304"/>
            <a:ext cx="2346719" cy="523220"/>
          </a:xfrm>
          <a:prstGeom prst="rect">
            <a:avLst/>
          </a:prstGeom>
          <a:noFill/>
        </p:spPr>
        <p:txBody>
          <a:bodyPr wrap="square" rtlCol="0">
            <a:spAutoFit/>
          </a:bodyPr>
          <a:lstStyle/>
          <a:p>
            <a:pPr algn="ctr"/>
            <a:r>
              <a:rPr lang="en-US" altLang="zh-CN" sz="2800" dirty="0">
                <a:solidFill>
                  <a:srgbClr val="005973"/>
                </a:solidFill>
                <a:latin typeface="微软雅黑" panose="020B0503020204020204" pitchFamily="34" charset="-122"/>
                <a:ea typeface="微软雅黑" panose="020B0503020204020204" pitchFamily="34" charset="-122"/>
                <a:cs typeface="Aharoni" panose="02010803020104030203" pitchFamily="2" charset="-79"/>
              </a:rPr>
              <a:t>CONTENTS</a:t>
            </a:r>
            <a:endParaRPr lang="en-US" altLang="zh-CN" sz="2800" dirty="0">
              <a:solidFill>
                <a:srgbClr val="005973"/>
              </a:solidFill>
              <a:latin typeface="微软雅黑" panose="020B0503020204020204" pitchFamily="34" charset="-122"/>
              <a:ea typeface="微软雅黑" panose="020B0503020204020204" pitchFamily="34" charset="-122"/>
              <a:cs typeface="Aharoni" panose="02010803020104030203" pitchFamily="2" charset="-79"/>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 calcmode="lin" valueType="num">
                                      <p:cBhvr>
                                        <p:cTn id="7" dur="250" fill="hold"/>
                                        <p:tgtEl>
                                          <p:spTgt spid="74"/>
                                        </p:tgtEl>
                                        <p:attrNameLst>
                                          <p:attrName>ppt_w</p:attrName>
                                        </p:attrNameLst>
                                      </p:cBhvr>
                                      <p:tavLst>
                                        <p:tav tm="0">
                                          <p:val>
                                            <p:fltVal val="0"/>
                                          </p:val>
                                        </p:tav>
                                        <p:tav tm="100000">
                                          <p:val>
                                            <p:strVal val="#ppt_w"/>
                                          </p:val>
                                        </p:tav>
                                      </p:tavLst>
                                    </p:anim>
                                    <p:anim calcmode="lin" valueType="num">
                                      <p:cBhvr>
                                        <p:cTn id="8" dur="250" fill="hold"/>
                                        <p:tgtEl>
                                          <p:spTgt spid="74"/>
                                        </p:tgtEl>
                                        <p:attrNameLst>
                                          <p:attrName>ppt_h</p:attrName>
                                        </p:attrNameLst>
                                      </p:cBhvr>
                                      <p:tavLst>
                                        <p:tav tm="0">
                                          <p:val>
                                            <p:fltVal val="0"/>
                                          </p:val>
                                        </p:tav>
                                        <p:tav tm="100000">
                                          <p:val>
                                            <p:strVal val="#ppt_h"/>
                                          </p:val>
                                        </p:tav>
                                      </p:tavLst>
                                    </p:anim>
                                    <p:animEffect transition="in" filter="fade">
                                      <p:cBhvr>
                                        <p:cTn id="9" dur="250"/>
                                        <p:tgtEl>
                                          <p:spTgt spid="74"/>
                                        </p:tgtEl>
                                      </p:cBhvr>
                                    </p:animEffect>
                                  </p:childTnLst>
                                </p:cTn>
                              </p:par>
                              <p:par>
                                <p:cTn id="10" presetID="6" presetClass="emph" presetSubtype="0" decel="100000" fill="hold" grpId="1" nodeType="withEffect">
                                  <p:stCondLst>
                                    <p:cond delay="200"/>
                                  </p:stCondLst>
                                  <p:childTnLst>
                                    <p:animScale>
                                      <p:cBhvr>
                                        <p:cTn id="11" dur="250" fill="hold"/>
                                        <p:tgtEl>
                                          <p:spTgt spid="74"/>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74"/>
                                        </p:tgtEl>
                                      </p:cBhvr>
                                      <p:by x="83000" y="83000"/>
                                    </p:animScale>
                                  </p:childTnLst>
                                </p:cTn>
                              </p:par>
                              <p:par>
                                <p:cTn id="14" presetID="53" presetClass="entr" presetSubtype="16" fill="hold" grpId="0" nodeType="withEffect">
                                  <p:stCondLst>
                                    <p:cond delay="400"/>
                                  </p:stCondLst>
                                  <p:childTnLst>
                                    <p:set>
                                      <p:cBhvr>
                                        <p:cTn id="15" dur="1" fill="hold">
                                          <p:stCondLst>
                                            <p:cond delay="0"/>
                                          </p:stCondLst>
                                        </p:cTn>
                                        <p:tgtEl>
                                          <p:spTgt spid="75"/>
                                        </p:tgtEl>
                                        <p:attrNameLst>
                                          <p:attrName>style.visibility</p:attrName>
                                        </p:attrNameLst>
                                      </p:cBhvr>
                                      <p:to>
                                        <p:strVal val="visible"/>
                                      </p:to>
                                    </p:set>
                                    <p:anim calcmode="lin" valueType="num">
                                      <p:cBhvr>
                                        <p:cTn id="16" dur="250" fill="hold"/>
                                        <p:tgtEl>
                                          <p:spTgt spid="75"/>
                                        </p:tgtEl>
                                        <p:attrNameLst>
                                          <p:attrName>ppt_w</p:attrName>
                                        </p:attrNameLst>
                                      </p:cBhvr>
                                      <p:tavLst>
                                        <p:tav tm="0">
                                          <p:val>
                                            <p:fltVal val="0"/>
                                          </p:val>
                                        </p:tav>
                                        <p:tav tm="100000">
                                          <p:val>
                                            <p:strVal val="#ppt_w"/>
                                          </p:val>
                                        </p:tav>
                                      </p:tavLst>
                                    </p:anim>
                                    <p:anim calcmode="lin" valueType="num">
                                      <p:cBhvr>
                                        <p:cTn id="17" dur="250" fill="hold"/>
                                        <p:tgtEl>
                                          <p:spTgt spid="75"/>
                                        </p:tgtEl>
                                        <p:attrNameLst>
                                          <p:attrName>ppt_h</p:attrName>
                                        </p:attrNameLst>
                                      </p:cBhvr>
                                      <p:tavLst>
                                        <p:tav tm="0">
                                          <p:val>
                                            <p:fltVal val="0"/>
                                          </p:val>
                                        </p:tav>
                                        <p:tav tm="100000">
                                          <p:val>
                                            <p:strVal val="#ppt_h"/>
                                          </p:val>
                                        </p:tav>
                                      </p:tavLst>
                                    </p:anim>
                                    <p:animEffect transition="in" filter="fade">
                                      <p:cBhvr>
                                        <p:cTn id="18" dur="250"/>
                                        <p:tgtEl>
                                          <p:spTgt spid="75"/>
                                        </p:tgtEl>
                                      </p:cBhvr>
                                    </p:animEffect>
                                  </p:childTnLst>
                                </p:cTn>
                              </p:par>
                              <p:par>
                                <p:cTn id="19" presetID="6" presetClass="emph" presetSubtype="0" decel="100000" fill="hold" grpId="1" nodeType="withEffect">
                                  <p:stCondLst>
                                    <p:cond delay="600"/>
                                  </p:stCondLst>
                                  <p:childTnLst>
                                    <p:animScale>
                                      <p:cBhvr>
                                        <p:cTn id="20" dur="250" fill="hold"/>
                                        <p:tgtEl>
                                          <p:spTgt spid="75"/>
                                        </p:tgtEl>
                                      </p:cBhvr>
                                      <p:by x="120000" y="120000"/>
                                    </p:animScale>
                                  </p:childTnLst>
                                </p:cTn>
                              </p:par>
                              <p:par>
                                <p:cTn id="21" presetID="6" presetClass="emph" presetSubtype="0" decel="100000" fill="hold" grpId="2" nodeType="withEffect">
                                  <p:stCondLst>
                                    <p:cond delay="800"/>
                                  </p:stCondLst>
                                  <p:childTnLst>
                                    <p:animScale>
                                      <p:cBhvr>
                                        <p:cTn id="22" dur="250" fill="hold"/>
                                        <p:tgtEl>
                                          <p:spTgt spid="75"/>
                                        </p:tgtEl>
                                      </p:cBhvr>
                                      <p:by x="83000" y="83000"/>
                                    </p:animScale>
                                  </p:childTnLst>
                                </p:cTn>
                              </p:par>
                              <p:par>
                                <p:cTn id="23" presetID="53" presetClass="entr" presetSubtype="16" fill="hold" grpId="0" nodeType="withEffect">
                                  <p:stCondLst>
                                    <p:cond delay="600"/>
                                  </p:stCondLst>
                                  <p:childTnLst>
                                    <p:set>
                                      <p:cBhvr>
                                        <p:cTn id="24" dur="1" fill="hold">
                                          <p:stCondLst>
                                            <p:cond delay="0"/>
                                          </p:stCondLst>
                                        </p:cTn>
                                        <p:tgtEl>
                                          <p:spTgt spid="76"/>
                                        </p:tgtEl>
                                        <p:attrNameLst>
                                          <p:attrName>style.visibility</p:attrName>
                                        </p:attrNameLst>
                                      </p:cBhvr>
                                      <p:to>
                                        <p:strVal val="visible"/>
                                      </p:to>
                                    </p:set>
                                    <p:anim calcmode="lin" valueType="num">
                                      <p:cBhvr>
                                        <p:cTn id="25" dur="250" fill="hold"/>
                                        <p:tgtEl>
                                          <p:spTgt spid="76"/>
                                        </p:tgtEl>
                                        <p:attrNameLst>
                                          <p:attrName>ppt_w</p:attrName>
                                        </p:attrNameLst>
                                      </p:cBhvr>
                                      <p:tavLst>
                                        <p:tav tm="0">
                                          <p:val>
                                            <p:fltVal val="0"/>
                                          </p:val>
                                        </p:tav>
                                        <p:tav tm="100000">
                                          <p:val>
                                            <p:strVal val="#ppt_w"/>
                                          </p:val>
                                        </p:tav>
                                      </p:tavLst>
                                    </p:anim>
                                    <p:anim calcmode="lin" valueType="num">
                                      <p:cBhvr>
                                        <p:cTn id="26" dur="250" fill="hold"/>
                                        <p:tgtEl>
                                          <p:spTgt spid="76"/>
                                        </p:tgtEl>
                                        <p:attrNameLst>
                                          <p:attrName>ppt_h</p:attrName>
                                        </p:attrNameLst>
                                      </p:cBhvr>
                                      <p:tavLst>
                                        <p:tav tm="0">
                                          <p:val>
                                            <p:fltVal val="0"/>
                                          </p:val>
                                        </p:tav>
                                        <p:tav tm="100000">
                                          <p:val>
                                            <p:strVal val="#ppt_h"/>
                                          </p:val>
                                        </p:tav>
                                      </p:tavLst>
                                    </p:anim>
                                    <p:animEffect transition="in" filter="fade">
                                      <p:cBhvr>
                                        <p:cTn id="27" dur="250"/>
                                        <p:tgtEl>
                                          <p:spTgt spid="76"/>
                                        </p:tgtEl>
                                      </p:cBhvr>
                                    </p:animEffect>
                                  </p:childTnLst>
                                </p:cTn>
                              </p:par>
                              <p:par>
                                <p:cTn id="28" presetID="6" presetClass="emph" presetSubtype="0" decel="100000" fill="hold" grpId="1" nodeType="withEffect">
                                  <p:stCondLst>
                                    <p:cond delay="800"/>
                                  </p:stCondLst>
                                  <p:childTnLst>
                                    <p:animScale>
                                      <p:cBhvr>
                                        <p:cTn id="29" dur="250" fill="hold"/>
                                        <p:tgtEl>
                                          <p:spTgt spid="76"/>
                                        </p:tgtEl>
                                      </p:cBhvr>
                                      <p:by x="120000" y="120000"/>
                                    </p:animScale>
                                  </p:childTnLst>
                                </p:cTn>
                              </p:par>
                              <p:par>
                                <p:cTn id="30" presetID="6" presetClass="emph" presetSubtype="0" decel="100000" fill="hold" grpId="2" nodeType="withEffect">
                                  <p:stCondLst>
                                    <p:cond delay="1000"/>
                                  </p:stCondLst>
                                  <p:childTnLst>
                                    <p:animScale>
                                      <p:cBhvr>
                                        <p:cTn id="31" dur="250" fill="hold"/>
                                        <p:tgtEl>
                                          <p:spTgt spid="76"/>
                                        </p:tgtEl>
                                      </p:cBhvr>
                                      <p:by x="83000" y="83000"/>
                                    </p:animScale>
                                  </p:childTnLst>
                                </p:cTn>
                              </p:par>
                            </p:childTnLst>
                          </p:cTn>
                        </p:par>
                        <p:par>
                          <p:cTn id="32" fill="hold">
                            <p:stCondLst>
                              <p:cond delay="500"/>
                            </p:stCondLst>
                            <p:childTnLst>
                              <p:par>
                                <p:cTn id="33" presetID="53" presetClass="entr" presetSubtype="16" fill="hold" grpId="0" nodeType="afterEffect">
                                  <p:stCondLst>
                                    <p:cond delay="200"/>
                                  </p:stCondLst>
                                  <p:childTnLst>
                                    <p:set>
                                      <p:cBhvr>
                                        <p:cTn id="34" dur="1" fill="hold">
                                          <p:stCondLst>
                                            <p:cond delay="0"/>
                                          </p:stCondLst>
                                        </p:cTn>
                                        <p:tgtEl>
                                          <p:spTgt spid="69"/>
                                        </p:tgtEl>
                                        <p:attrNameLst>
                                          <p:attrName>style.visibility</p:attrName>
                                        </p:attrNameLst>
                                      </p:cBhvr>
                                      <p:to>
                                        <p:strVal val="visible"/>
                                      </p:to>
                                    </p:set>
                                    <p:anim calcmode="lin" valueType="num">
                                      <p:cBhvr>
                                        <p:cTn id="35" dur="500" fill="hold"/>
                                        <p:tgtEl>
                                          <p:spTgt spid="69"/>
                                        </p:tgtEl>
                                        <p:attrNameLst>
                                          <p:attrName>ppt_w</p:attrName>
                                        </p:attrNameLst>
                                      </p:cBhvr>
                                      <p:tavLst>
                                        <p:tav tm="0">
                                          <p:val>
                                            <p:fltVal val="0"/>
                                          </p:val>
                                        </p:tav>
                                        <p:tav tm="100000">
                                          <p:val>
                                            <p:strVal val="#ppt_w"/>
                                          </p:val>
                                        </p:tav>
                                      </p:tavLst>
                                    </p:anim>
                                    <p:anim calcmode="lin" valueType="num">
                                      <p:cBhvr>
                                        <p:cTn id="36" dur="500" fill="hold"/>
                                        <p:tgtEl>
                                          <p:spTgt spid="69"/>
                                        </p:tgtEl>
                                        <p:attrNameLst>
                                          <p:attrName>ppt_h</p:attrName>
                                        </p:attrNameLst>
                                      </p:cBhvr>
                                      <p:tavLst>
                                        <p:tav tm="0">
                                          <p:val>
                                            <p:fltVal val="0"/>
                                          </p:val>
                                        </p:tav>
                                        <p:tav tm="100000">
                                          <p:val>
                                            <p:strVal val="#ppt_h"/>
                                          </p:val>
                                        </p:tav>
                                      </p:tavLst>
                                    </p:anim>
                                    <p:animEffect transition="in" filter="fade">
                                      <p:cBhvr>
                                        <p:cTn id="37" dur="500"/>
                                        <p:tgtEl>
                                          <p:spTgt spid="69"/>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70"/>
                                        </p:tgtEl>
                                        <p:attrNameLst>
                                          <p:attrName>style.visibility</p:attrName>
                                        </p:attrNameLst>
                                      </p:cBhvr>
                                      <p:to>
                                        <p:strVal val="visible"/>
                                      </p:to>
                                    </p:set>
                                    <p:anim calcmode="lin" valueType="num">
                                      <p:cBhvr>
                                        <p:cTn id="40" dur="500" fill="hold"/>
                                        <p:tgtEl>
                                          <p:spTgt spid="70"/>
                                        </p:tgtEl>
                                        <p:attrNameLst>
                                          <p:attrName>ppt_w</p:attrName>
                                        </p:attrNameLst>
                                      </p:cBhvr>
                                      <p:tavLst>
                                        <p:tav tm="0">
                                          <p:val>
                                            <p:fltVal val="0"/>
                                          </p:val>
                                        </p:tav>
                                        <p:tav tm="100000">
                                          <p:val>
                                            <p:strVal val="#ppt_w"/>
                                          </p:val>
                                        </p:tav>
                                      </p:tavLst>
                                    </p:anim>
                                    <p:anim calcmode="lin" valueType="num">
                                      <p:cBhvr>
                                        <p:cTn id="41" dur="500" fill="hold"/>
                                        <p:tgtEl>
                                          <p:spTgt spid="70"/>
                                        </p:tgtEl>
                                        <p:attrNameLst>
                                          <p:attrName>ppt_h</p:attrName>
                                        </p:attrNameLst>
                                      </p:cBhvr>
                                      <p:tavLst>
                                        <p:tav tm="0">
                                          <p:val>
                                            <p:fltVal val="0"/>
                                          </p:val>
                                        </p:tav>
                                        <p:tav tm="100000">
                                          <p:val>
                                            <p:strVal val="#ppt_h"/>
                                          </p:val>
                                        </p:tav>
                                      </p:tavLst>
                                    </p:anim>
                                    <p:animEffect transition="in" filter="fade">
                                      <p:cBhvr>
                                        <p:cTn id="42" dur="500"/>
                                        <p:tgtEl>
                                          <p:spTgt spid="70"/>
                                        </p:tgtEl>
                                      </p:cBhvr>
                                    </p:animEffect>
                                  </p:childTnLst>
                                </p:cTn>
                              </p:par>
                              <p:par>
                                <p:cTn id="43" presetID="53" presetClass="entr" presetSubtype="16" fill="hold" grpId="0" nodeType="withEffect">
                                  <p:stCondLst>
                                    <p:cond delay="400"/>
                                  </p:stCondLst>
                                  <p:childTnLst>
                                    <p:set>
                                      <p:cBhvr>
                                        <p:cTn id="44" dur="1" fill="hold">
                                          <p:stCondLst>
                                            <p:cond delay="0"/>
                                          </p:stCondLst>
                                        </p:cTn>
                                        <p:tgtEl>
                                          <p:spTgt spid="72"/>
                                        </p:tgtEl>
                                        <p:attrNameLst>
                                          <p:attrName>style.visibility</p:attrName>
                                        </p:attrNameLst>
                                      </p:cBhvr>
                                      <p:to>
                                        <p:strVal val="visible"/>
                                      </p:to>
                                    </p:set>
                                    <p:anim calcmode="lin" valueType="num">
                                      <p:cBhvr>
                                        <p:cTn id="45" dur="500" fill="hold"/>
                                        <p:tgtEl>
                                          <p:spTgt spid="72"/>
                                        </p:tgtEl>
                                        <p:attrNameLst>
                                          <p:attrName>ppt_w</p:attrName>
                                        </p:attrNameLst>
                                      </p:cBhvr>
                                      <p:tavLst>
                                        <p:tav tm="0">
                                          <p:val>
                                            <p:fltVal val="0"/>
                                          </p:val>
                                        </p:tav>
                                        <p:tav tm="100000">
                                          <p:val>
                                            <p:strVal val="#ppt_w"/>
                                          </p:val>
                                        </p:tav>
                                      </p:tavLst>
                                    </p:anim>
                                    <p:anim calcmode="lin" valueType="num">
                                      <p:cBhvr>
                                        <p:cTn id="46" dur="500" fill="hold"/>
                                        <p:tgtEl>
                                          <p:spTgt spid="72"/>
                                        </p:tgtEl>
                                        <p:attrNameLst>
                                          <p:attrName>ppt_h</p:attrName>
                                        </p:attrNameLst>
                                      </p:cBhvr>
                                      <p:tavLst>
                                        <p:tav tm="0">
                                          <p:val>
                                            <p:fltVal val="0"/>
                                          </p:val>
                                        </p:tav>
                                        <p:tav tm="100000">
                                          <p:val>
                                            <p:strVal val="#ppt_h"/>
                                          </p:val>
                                        </p:tav>
                                      </p:tavLst>
                                    </p:anim>
                                    <p:animEffect transition="in" filter="fade">
                                      <p:cBhvr>
                                        <p:cTn id="47" dur="500"/>
                                        <p:tgtEl>
                                          <p:spTgt spid="72"/>
                                        </p:tgtEl>
                                      </p:cBhvr>
                                    </p:animEffect>
                                  </p:childTnLst>
                                </p:cTn>
                              </p:par>
                              <p:par>
                                <p:cTn id="48" presetID="53" presetClass="entr" presetSubtype="16" fill="hold" grpId="0" nodeType="withEffect">
                                  <p:stCondLst>
                                    <p:cond delay="200"/>
                                  </p:stCondLst>
                                  <p:childTnLst>
                                    <p:set>
                                      <p:cBhvr>
                                        <p:cTn id="49" dur="1" fill="hold">
                                          <p:stCondLst>
                                            <p:cond delay="0"/>
                                          </p:stCondLst>
                                        </p:cTn>
                                        <p:tgtEl>
                                          <p:spTgt spid="68"/>
                                        </p:tgtEl>
                                        <p:attrNameLst>
                                          <p:attrName>style.visibility</p:attrName>
                                        </p:attrNameLst>
                                      </p:cBhvr>
                                      <p:to>
                                        <p:strVal val="visible"/>
                                      </p:to>
                                    </p:set>
                                    <p:anim calcmode="lin" valueType="num">
                                      <p:cBhvr>
                                        <p:cTn id="50" dur="500" fill="hold"/>
                                        <p:tgtEl>
                                          <p:spTgt spid="68"/>
                                        </p:tgtEl>
                                        <p:attrNameLst>
                                          <p:attrName>ppt_w</p:attrName>
                                        </p:attrNameLst>
                                      </p:cBhvr>
                                      <p:tavLst>
                                        <p:tav tm="0">
                                          <p:val>
                                            <p:fltVal val="0"/>
                                          </p:val>
                                        </p:tav>
                                        <p:tav tm="100000">
                                          <p:val>
                                            <p:strVal val="#ppt_w"/>
                                          </p:val>
                                        </p:tav>
                                      </p:tavLst>
                                    </p:anim>
                                    <p:anim calcmode="lin" valueType="num">
                                      <p:cBhvr>
                                        <p:cTn id="51" dur="500" fill="hold"/>
                                        <p:tgtEl>
                                          <p:spTgt spid="68"/>
                                        </p:tgtEl>
                                        <p:attrNameLst>
                                          <p:attrName>ppt_h</p:attrName>
                                        </p:attrNameLst>
                                      </p:cBhvr>
                                      <p:tavLst>
                                        <p:tav tm="0">
                                          <p:val>
                                            <p:fltVal val="0"/>
                                          </p:val>
                                        </p:tav>
                                        <p:tav tm="100000">
                                          <p:val>
                                            <p:strVal val="#ppt_h"/>
                                          </p:val>
                                        </p:tav>
                                      </p:tavLst>
                                    </p:anim>
                                    <p:animEffect transition="in" filter="fade">
                                      <p:cBhvr>
                                        <p:cTn id="52" dur="500"/>
                                        <p:tgtEl>
                                          <p:spTgt spid="68"/>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73"/>
                                        </p:tgtEl>
                                        <p:attrNameLst>
                                          <p:attrName>style.visibility</p:attrName>
                                        </p:attrNameLst>
                                      </p:cBhvr>
                                      <p:to>
                                        <p:strVal val="visible"/>
                                      </p:to>
                                    </p:set>
                                    <p:anim calcmode="lin" valueType="num">
                                      <p:cBhvr>
                                        <p:cTn id="55" dur="500" fill="hold"/>
                                        <p:tgtEl>
                                          <p:spTgt spid="73"/>
                                        </p:tgtEl>
                                        <p:attrNameLst>
                                          <p:attrName>ppt_w</p:attrName>
                                        </p:attrNameLst>
                                      </p:cBhvr>
                                      <p:tavLst>
                                        <p:tav tm="0">
                                          <p:val>
                                            <p:fltVal val="0"/>
                                          </p:val>
                                        </p:tav>
                                        <p:tav tm="100000">
                                          <p:val>
                                            <p:strVal val="#ppt_w"/>
                                          </p:val>
                                        </p:tav>
                                      </p:tavLst>
                                    </p:anim>
                                    <p:anim calcmode="lin" valueType="num">
                                      <p:cBhvr>
                                        <p:cTn id="56" dur="500" fill="hold"/>
                                        <p:tgtEl>
                                          <p:spTgt spid="73"/>
                                        </p:tgtEl>
                                        <p:attrNameLst>
                                          <p:attrName>ppt_h</p:attrName>
                                        </p:attrNameLst>
                                      </p:cBhvr>
                                      <p:tavLst>
                                        <p:tav tm="0">
                                          <p:val>
                                            <p:fltVal val="0"/>
                                          </p:val>
                                        </p:tav>
                                        <p:tav tm="100000">
                                          <p:val>
                                            <p:strVal val="#ppt_h"/>
                                          </p:val>
                                        </p:tav>
                                      </p:tavLst>
                                    </p:anim>
                                    <p:animEffect transition="in" filter="fade">
                                      <p:cBhvr>
                                        <p:cTn id="57" dur="500"/>
                                        <p:tgtEl>
                                          <p:spTgt spid="73"/>
                                        </p:tgtEl>
                                      </p:cBhvr>
                                    </p:animEffect>
                                  </p:childTnLst>
                                </p:cTn>
                              </p:par>
                              <p:par>
                                <p:cTn id="58" presetID="53" presetClass="entr" presetSubtype="16" fill="hold" grpId="0" nodeType="withEffect">
                                  <p:stCondLst>
                                    <p:cond delay="400"/>
                                  </p:stCondLst>
                                  <p:childTnLst>
                                    <p:set>
                                      <p:cBhvr>
                                        <p:cTn id="59" dur="1" fill="hold">
                                          <p:stCondLst>
                                            <p:cond delay="0"/>
                                          </p:stCondLst>
                                        </p:cTn>
                                        <p:tgtEl>
                                          <p:spTgt spid="71"/>
                                        </p:tgtEl>
                                        <p:attrNameLst>
                                          <p:attrName>style.visibility</p:attrName>
                                        </p:attrNameLst>
                                      </p:cBhvr>
                                      <p:to>
                                        <p:strVal val="visible"/>
                                      </p:to>
                                    </p:set>
                                    <p:anim calcmode="lin" valueType="num">
                                      <p:cBhvr>
                                        <p:cTn id="60" dur="500" fill="hold"/>
                                        <p:tgtEl>
                                          <p:spTgt spid="71"/>
                                        </p:tgtEl>
                                        <p:attrNameLst>
                                          <p:attrName>ppt_w</p:attrName>
                                        </p:attrNameLst>
                                      </p:cBhvr>
                                      <p:tavLst>
                                        <p:tav tm="0">
                                          <p:val>
                                            <p:fltVal val="0"/>
                                          </p:val>
                                        </p:tav>
                                        <p:tav tm="100000">
                                          <p:val>
                                            <p:strVal val="#ppt_w"/>
                                          </p:val>
                                        </p:tav>
                                      </p:tavLst>
                                    </p:anim>
                                    <p:anim calcmode="lin" valueType="num">
                                      <p:cBhvr>
                                        <p:cTn id="61" dur="500" fill="hold"/>
                                        <p:tgtEl>
                                          <p:spTgt spid="71"/>
                                        </p:tgtEl>
                                        <p:attrNameLst>
                                          <p:attrName>ppt_h</p:attrName>
                                        </p:attrNameLst>
                                      </p:cBhvr>
                                      <p:tavLst>
                                        <p:tav tm="0">
                                          <p:val>
                                            <p:fltVal val="0"/>
                                          </p:val>
                                        </p:tav>
                                        <p:tav tm="100000">
                                          <p:val>
                                            <p:strVal val="#ppt_h"/>
                                          </p:val>
                                        </p:tav>
                                      </p:tavLst>
                                    </p:anim>
                                    <p:animEffect transition="in" filter="fade">
                                      <p:cBhvr>
                                        <p:cTn id="62" dur="500"/>
                                        <p:tgtEl>
                                          <p:spTgt spid="71"/>
                                        </p:tgtEl>
                                      </p:cBhvr>
                                    </p:animEffect>
                                  </p:childTnLst>
                                </p:cTn>
                              </p:par>
                            </p:childTnLst>
                          </p:cTn>
                        </p:par>
                        <p:par>
                          <p:cTn id="63" fill="hold">
                            <p:stCondLst>
                              <p:cond delay="1200"/>
                            </p:stCondLst>
                            <p:childTnLst>
                              <p:par>
                                <p:cTn id="64" presetID="2" presetClass="entr" presetSubtype="2"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 calcmode="lin" valueType="num">
                                      <p:cBhvr additive="base">
                                        <p:cTn id="66" dur="500" fill="hold"/>
                                        <p:tgtEl>
                                          <p:spTgt spid="58"/>
                                        </p:tgtEl>
                                        <p:attrNameLst>
                                          <p:attrName>ppt_x</p:attrName>
                                        </p:attrNameLst>
                                      </p:cBhvr>
                                      <p:tavLst>
                                        <p:tav tm="0">
                                          <p:val>
                                            <p:strVal val="1+#ppt_w/2"/>
                                          </p:val>
                                        </p:tav>
                                        <p:tav tm="100000">
                                          <p:val>
                                            <p:strVal val="#ppt_x"/>
                                          </p:val>
                                        </p:tav>
                                      </p:tavLst>
                                    </p:anim>
                                    <p:anim calcmode="lin" valueType="num">
                                      <p:cBhvr additive="base">
                                        <p:cTn id="67" dur="500" fill="hold"/>
                                        <p:tgtEl>
                                          <p:spTgt spid="58"/>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200"/>
                                  </p:stCondLst>
                                  <p:childTnLst>
                                    <p:set>
                                      <p:cBhvr>
                                        <p:cTn id="69" dur="1" fill="hold">
                                          <p:stCondLst>
                                            <p:cond delay="0"/>
                                          </p:stCondLst>
                                        </p:cTn>
                                        <p:tgtEl>
                                          <p:spTgt spid="59"/>
                                        </p:tgtEl>
                                        <p:attrNameLst>
                                          <p:attrName>style.visibility</p:attrName>
                                        </p:attrNameLst>
                                      </p:cBhvr>
                                      <p:to>
                                        <p:strVal val="visible"/>
                                      </p:to>
                                    </p:set>
                                    <p:anim calcmode="lin" valueType="num">
                                      <p:cBhvr additive="base">
                                        <p:cTn id="70" dur="500" fill="hold"/>
                                        <p:tgtEl>
                                          <p:spTgt spid="59"/>
                                        </p:tgtEl>
                                        <p:attrNameLst>
                                          <p:attrName>ppt_x</p:attrName>
                                        </p:attrNameLst>
                                      </p:cBhvr>
                                      <p:tavLst>
                                        <p:tav tm="0">
                                          <p:val>
                                            <p:strVal val="1+#ppt_w/2"/>
                                          </p:val>
                                        </p:tav>
                                        <p:tav tm="100000">
                                          <p:val>
                                            <p:strVal val="#ppt_x"/>
                                          </p:val>
                                        </p:tav>
                                      </p:tavLst>
                                    </p:anim>
                                    <p:anim calcmode="lin" valueType="num">
                                      <p:cBhvr additive="base">
                                        <p:cTn id="71" dur="500" fill="hold"/>
                                        <p:tgtEl>
                                          <p:spTgt spid="59"/>
                                        </p:tgtEl>
                                        <p:attrNameLst>
                                          <p:attrName>ppt_y</p:attrName>
                                        </p:attrNameLst>
                                      </p:cBhvr>
                                      <p:tavLst>
                                        <p:tav tm="0">
                                          <p:val>
                                            <p:strVal val="#ppt_y"/>
                                          </p:val>
                                        </p:tav>
                                        <p:tav tm="100000">
                                          <p:val>
                                            <p:strVal val="#ppt_y"/>
                                          </p:val>
                                        </p:tav>
                                      </p:tavLst>
                                    </p:anim>
                                  </p:childTnLst>
                                </p:cTn>
                              </p:par>
                              <p:par>
                                <p:cTn id="72" presetID="2" presetClass="entr" presetSubtype="2" fill="hold" grpId="0" nodeType="withEffect">
                                  <p:stCondLst>
                                    <p:cond delay="400"/>
                                  </p:stCondLst>
                                  <p:childTnLst>
                                    <p:set>
                                      <p:cBhvr>
                                        <p:cTn id="73" dur="1" fill="hold">
                                          <p:stCondLst>
                                            <p:cond delay="0"/>
                                          </p:stCondLst>
                                        </p:cTn>
                                        <p:tgtEl>
                                          <p:spTgt spid="60"/>
                                        </p:tgtEl>
                                        <p:attrNameLst>
                                          <p:attrName>style.visibility</p:attrName>
                                        </p:attrNameLst>
                                      </p:cBhvr>
                                      <p:to>
                                        <p:strVal val="visible"/>
                                      </p:to>
                                    </p:set>
                                    <p:anim calcmode="lin" valueType="num">
                                      <p:cBhvr additive="base">
                                        <p:cTn id="74" dur="500" fill="hold"/>
                                        <p:tgtEl>
                                          <p:spTgt spid="60"/>
                                        </p:tgtEl>
                                        <p:attrNameLst>
                                          <p:attrName>ppt_x</p:attrName>
                                        </p:attrNameLst>
                                      </p:cBhvr>
                                      <p:tavLst>
                                        <p:tav tm="0">
                                          <p:val>
                                            <p:strVal val="1+#ppt_w/2"/>
                                          </p:val>
                                        </p:tav>
                                        <p:tav tm="100000">
                                          <p:val>
                                            <p:strVal val="#ppt_x"/>
                                          </p:val>
                                        </p:tav>
                                      </p:tavLst>
                                    </p:anim>
                                    <p:anim calcmode="lin" valueType="num">
                                      <p:cBhvr additive="base">
                                        <p:cTn id="75" dur="500" fill="hold"/>
                                        <p:tgtEl>
                                          <p:spTgt spid="60"/>
                                        </p:tgtEl>
                                        <p:attrNameLst>
                                          <p:attrName>ppt_y</p:attrName>
                                        </p:attrNameLst>
                                      </p:cBhvr>
                                      <p:tavLst>
                                        <p:tav tm="0">
                                          <p:val>
                                            <p:strVal val="#ppt_y"/>
                                          </p:val>
                                        </p:tav>
                                        <p:tav tm="100000">
                                          <p:val>
                                            <p:strVal val="#ppt_y"/>
                                          </p:val>
                                        </p:tav>
                                      </p:tavLst>
                                    </p:anim>
                                  </p:childTnLst>
                                </p:cTn>
                              </p:par>
                              <p:par>
                                <p:cTn id="76" presetID="2" presetClass="entr" presetSubtype="2" fill="hold" grpId="0" nodeType="withEffect">
                                  <p:stCondLst>
                                    <p:cond delay="600"/>
                                  </p:stCondLst>
                                  <p:childTnLst>
                                    <p:set>
                                      <p:cBhvr>
                                        <p:cTn id="77" dur="1" fill="hold">
                                          <p:stCondLst>
                                            <p:cond delay="0"/>
                                          </p:stCondLst>
                                        </p:cTn>
                                        <p:tgtEl>
                                          <p:spTgt spid="61"/>
                                        </p:tgtEl>
                                        <p:attrNameLst>
                                          <p:attrName>style.visibility</p:attrName>
                                        </p:attrNameLst>
                                      </p:cBhvr>
                                      <p:to>
                                        <p:strVal val="visible"/>
                                      </p:to>
                                    </p:set>
                                    <p:anim calcmode="lin" valueType="num">
                                      <p:cBhvr additive="base">
                                        <p:cTn id="78" dur="500" fill="hold"/>
                                        <p:tgtEl>
                                          <p:spTgt spid="61"/>
                                        </p:tgtEl>
                                        <p:attrNameLst>
                                          <p:attrName>ppt_x</p:attrName>
                                        </p:attrNameLst>
                                      </p:cBhvr>
                                      <p:tavLst>
                                        <p:tav tm="0">
                                          <p:val>
                                            <p:strVal val="1+#ppt_w/2"/>
                                          </p:val>
                                        </p:tav>
                                        <p:tav tm="100000">
                                          <p:val>
                                            <p:strVal val="#ppt_x"/>
                                          </p:val>
                                        </p:tav>
                                      </p:tavLst>
                                    </p:anim>
                                    <p:anim calcmode="lin" valueType="num">
                                      <p:cBhvr additive="base">
                                        <p:cTn id="79" dur="500" fill="hold"/>
                                        <p:tgtEl>
                                          <p:spTgt spid="61"/>
                                        </p:tgtEl>
                                        <p:attrNameLst>
                                          <p:attrName>ppt_y</p:attrName>
                                        </p:attrNameLst>
                                      </p:cBhvr>
                                      <p:tavLst>
                                        <p:tav tm="0">
                                          <p:val>
                                            <p:strVal val="#ppt_y"/>
                                          </p:val>
                                        </p:tav>
                                        <p:tav tm="100000">
                                          <p:val>
                                            <p:strVal val="#ppt_y"/>
                                          </p:val>
                                        </p:tav>
                                      </p:tavLst>
                                    </p:anim>
                                  </p:childTnLst>
                                </p:cTn>
                              </p:par>
                            </p:childTnLst>
                          </p:cTn>
                        </p:par>
                        <p:par>
                          <p:cTn id="80" fill="hold">
                            <p:stCondLst>
                              <p:cond delay="1700"/>
                            </p:stCondLst>
                            <p:childTnLst>
                              <p:par>
                                <p:cTn id="81" presetID="53" presetClass="entr" presetSubtype="16" fill="hold" grpId="0" nodeType="afterEffect">
                                  <p:stCondLst>
                                    <p:cond delay="0"/>
                                  </p:stCondLst>
                                  <p:childTnLst>
                                    <p:set>
                                      <p:cBhvr>
                                        <p:cTn id="82" dur="1" fill="hold">
                                          <p:stCondLst>
                                            <p:cond delay="0"/>
                                          </p:stCondLst>
                                        </p:cTn>
                                        <p:tgtEl>
                                          <p:spTgt spid="63"/>
                                        </p:tgtEl>
                                        <p:attrNameLst>
                                          <p:attrName>style.visibility</p:attrName>
                                        </p:attrNameLst>
                                      </p:cBhvr>
                                      <p:to>
                                        <p:strVal val="visible"/>
                                      </p:to>
                                    </p:set>
                                    <p:anim calcmode="lin" valueType="num">
                                      <p:cBhvr>
                                        <p:cTn id="83" dur="500" fill="hold"/>
                                        <p:tgtEl>
                                          <p:spTgt spid="63"/>
                                        </p:tgtEl>
                                        <p:attrNameLst>
                                          <p:attrName>ppt_w</p:attrName>
                                        </p:attrNameLst>
                                      </p:cBhvr>
                                      <p:tavLst>
                                        <p:tav tm="0">
                                          <p:val>
                                            <p:fltVal val="0"/>
                                          </p:val>
                                        </p:tav>
                                        <p:tav tm="100000">
                                          <p:val>
                                            <p:strVal val="#ppt_w"/>
                                          </p:val>
                                        </p:tav>
                                      </p:tavLst>
                                    </p:anim>
                                    <p:anim calcmode="lin" valueType="num">
                                      <p:cBhvr>
                                        <p:cTn id="84" dur="500" fill="hold"/>
                                        <p:tgtEl>
                                          <p:spTgt spid="63"/>
                                        </p:tgtEl>
                                        <p:attrNameLst>
                                          <p:attrName>ppt_h</p:attrName>
                                        </p:attrNameLst>
                                      </p:cBhvr>
                                      <p:tavLst>
                                        <p:tav tm="0">
                                          <p:val>
                                            <p:fltVal val="0"/>
                                          </p:val>
                                        </p:tav>
                                        <p:tav tm="100000">
                                          <p:val>
                                            <p:strVal val="#ppt_h"/>
                                          </p:val>
                                        </p:tav>
                                      </p:tavLst>
                                    </p:anim>
                                    <p:animEffect transition="in" filter="fade">
                                      <p:cBhvr>
                                        <p:cTn id="85" dur="500"/>
                                        <p:tgtEl>
                                          <p:spTgt spid="63"/>
                                        </p:tgtEl>
                                      </p:cBhvr>
                                    </p:animEffect>
                                  </p:childTnLst>
                                </p:cTn>
                              </p:par>
                              <p:par>
                                <p:cTn id="86" presetID="53" presetClass="entr" presetSubtype="16" fill="hold" grpId="0" nodeType="withEffect">
                                  <p:stCondLst>
                                    <p:cond delay="200"/>
                                  </p:stCondLst>
                                  <p:childTnLst>
                                    <p:set>
                                      <p:cBhvr>
                                        <p:cTn id="87" dur="1" fill="hold">
                                          <p:stCondLst>
                                            <p:cond delay="0"/>
                                          </p:stCondLst>
                                        </p:cTn>
                                        <p:tgtEl>
                                          <p:spTgt spid="64"/>
                                        </p:tgtEl>
                                        <p:attrNameLst>
                                          <p:attrName>style.visibility</p:attrName>
                                        </p:attrNameLst>
                                      </p:cBhvr>
                                      <p:to>
                                        <p:strVal val="visible"/>
                                      </p:to>
                                    </p:set>
                                    <p:anim calcmode="lin" valueType="num">
                                      <p:cBhvr>
                                        <p:cTn id="88" dur="500" fill="hold"/>
                                        <p:tgtEl>
                                          <p:spTgt spid="64"/>
                                        </p:tgtEl>
                                        <p:attrNameLst>
                                          <p:attrName>ppt_w</p:attrName>
                                        </p:attrNameLst>
                                      </p:cBhvr>
                                      <p:tavLst>
                                        <p:tav tm="0">
                                          <p:val>
                                            <p:fltVal val="0"/>
                                          </p:val>
                                        </p:tav>
                                        <p:tav tm="100000">
                                          <p:val>
                                            <p:strVal val="#ppt_w"/>
                                          </p:val>
                                        </p:tav>
                                      </p:tavLst>
                                    </p:anim>
                                    <p:anim calcmode="lin" valueType="num">
                                      <p:cBhvr>
                                        <p:cTn id="89" dur="500" fill="hold"/>
                                        <p:tgtEl>
                                          <p:spTgt spid="64"/>
                                        </p:tgtEl>
                                        <p:attrNameLst>
                                          <p:attrName>ppt_h</p:attrName>
                                        </p:attrNameLst>
                                      </p:cBhvr>
                                      <p:tavLst>
                                        <p:tav tm="0">
                                          <p:val>
                                            <p:fltVal val="0"/>
                                          </p:val>
                                        </p:tav>
                                        <p:tav tm="100000">
                                          <p:val>
                                            <p:strVal val="#ppt_h"/>
                                          </p:val>
                                        </p:tav>
                                      </p:tavLst>
                                    </p:anim>
                                    <p:animEffect transition="in" filter="fade">
                                      <p:cBhvr>
                                        <p:cTn id="90" dur="500"/>
                                        <p:tgtEl>
                                          <p:spTgt spid="64"/>
                                        </p:tgtEl>
                                      </p:cBhvr>
                                    </p:animEffect>
                                  </p:childTnLst>
                                </p:cTn>
                              </p:par>
                              <p:par>
                                <p:cTn id="91" presetID="53" presetClass="entr" presetSubtype="16" fill="hold" grpId="0" nodeType="withEffect">
                                  <p:stCondLst>
                                    <p:cond delay="400"/>
                                  </p:stCondLst>
                                  <p:childTnLst>
                                    <p:set>
                                      <p:cBhvr>
                                        <p:cTn id="92" dur="1" fill="hold">
                                          <p:stCondLst>
                                            <p:cond delay="0"/>
                                          </p:stCondLst>
                                        </p:cTn>
                                        <p:tgtEl>
                                          <p:spTgt spid="65"/>
                                        </p:tgtEl>
                                        <p:attrNameLst>
                                          <p:attrName>style.visibility</p:attrName>
                                        </p:attrNameLst>
                                      </p:cBhvr>
                                      <p:to>
                                        <p:strVal val="visible"/>
                                      </p:to>
                                    </p:set>
                                    <p:anim calcmode="lin" valueType="num">
                                      <p:cBhvr>
                                        <p:cTn id="93" dur="500" fill="hold"/>
                                        <p:tgtEl>
                                          <p:spTgt spid="65"/>
                                        </p:tgtEl>
                                        <p:attrNameLst>
                                          <p:attrName>ppt_w</p:attrName>
                                        </p:attrNameLst>
                                      </p:cBhvr>
                                      <p:tavLst>
                                        <p:tav tm="0">
                                          <p:val>
                                            <p:fltVal val="0"/>
                                          </p:val>
                                        </p:tav>
                                        <p:tav tm="100000">
                                          <p:val>
                                            <p:strVal val="#ppt_w"/>
                                          </p:val>
                                        </p:tav>
                                      </p:tavLst>
                                    </p:anim>
                                    <p:anim calcmode="lin" valueType="num">
                                      <p:cBhvr>
                                        <p:cTn id="94" dur="500" fill="hold"/>
                                        <p:tgtEl>
                                          <p:spTgt spid="65"/>
                                        </p:tgtEl>
                                        <p:attrNameLst>
                                          <p:attrName>ppt_h</p:attrName>
                                        </p:attrNameLst>
                                      </p:cBhvr>
                                      <p:tavLst>
                                        <p:tav tm="0">
                                          <p:val>
                                            <p:fltVal val="0"/>
                                          </p:val>
                                        </p:tav>
                                        <p:tav tm="100000">
                                          <p:val>
                                            <p:strVal val="#ppt_h"/>
                                          </p:val>
                                        </p:tav>
                                      </p:tavLst>
                                    </p:anim>
                                    <p:animEffect transition="in" filter="fade">
                                      <p:cBhvr>
                                        <p:cTn id="95" dur="500"/>
                                        <p:tgtEl>
                                          <p:spTgt spid="65"/>
                                        </p:tgtEl>
                                      </p:cBhvr>
                                    </p:animEffect>
                                  </p:childTnLst>
                                </p:cTn>
                              </p:par>
                              <p:par>
                                <p:cTn id="96" presetID="53" presetClass="entr" presetSubtype="16" fill="hold" grpId="0" nodeType="withEffect">
                                  <p:stCondLst>
                                    <p:cond delay="600"/>
                                  </p:stCondLst>
                                  <p:childTnLst>
                                    <p:set>
                                      <p:cBhvr>
                                        <p:cTn id="97" dur="1" fill="hold">
                                          <p:stCondLst>
                                            <p:cond delay="0"/>
                                          </p:stCondLst>
                                        </p:cTn>
                                        <p:tgtEl>
                                          <p:spTgt spid="66"/>
                                        </p:tgtEl>
                                        <p:attrNameLst>
                                          <p:attrName>style.visibility</p:attrName>
                                        </p:attrNameLst>
                                      </p:cBhvr>
                                      <p:to>
                                        <p:strVal val="visible"/>
                                      </p:to>
                                    </p:set>
                                    <p:anim calcmode="lin" valueType="num">
                                      <p:cBhvr>
                                        <p:cTn id="98" dur="500" fill="hold"/>
                                        <p:tgtEl>
                                          <p:spTgt spid="66"/>
                                        </p:tgtEl>
                                        <p:attrNameLst>
                                          <p:attrName>ppt_w</p:attrName>
                                        </p:attrNameLst>
                                      </p:cBhvr>
                                      <p:tavLst>
                                        <p:tav tm="0">
                                          <p:val>
                                            <p:fltVal val="0"/>
                                          </p:val>
                                        </p:tav>
                                        <p:tav tm="100000">
                                          <p:val>
                                            <p:strVal val="#ppt_w"/>
                                          </p:val>
                                        </p:tav>
                                      </p:tavLst>
                                    </p:anim>
                                    <p:anim calcmode="lin" valueType="num">
                                      <p:cBhvr>
                                        <p:cTn id="99" dur="500" fill="hold"/>
                                        <p:tgtEl>
                                          <p:spTgt spid="66"/>
                                        </p:tgtEl>
                                        <p:attrNameLst>
                                          <p:attrName>ppt_h</p:attrName>
                                        </p:attrNameLst>
                                      </p:cBhvr>
                                      <p:tavLst>
                                        <p:tav tm="0">
                                          <p:val>
                                            <p:fltVal val="0"/>
                                          </p:val>
                                        </p:tav>
                                        <p:tav tm="100000">
                                          <p:val>
                                            <p:strVal val="#ppt_h"/>
                                          </p:val>
                                        </p:tav>
                                      </p:tavLst>
                                    </p:anim>
                                    <p:animEffect transition="in" filter="fade">
                                      <p:cBhvr>
                                        <p:cTn id="10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bldLvl="0" animBg="1"/>
      <p:bldP spid="60" grpId="0" bldLvl="0" animBg="1"/>
      <p:bldP spid="61" grpId="0" bldLvl="0" animBg="1"/>
      <p:bldP spid="63" grpId="0"/>
      <p:bldP spid="64" grpId="0"/>
      <p:bldP spid="65" grpId="0"/>
      <p:bldP spid="66" grpId="0"/>
      <p:bldP spid="68" grpId="0" animBg="1"/>
      <p:bldP spid="69" grpId="0" animBg="1"/>
      <p:bldP spid="70" grpId="0" animBg="1"/>
      <p:bldP spid="71" grpId="0" animBg="1"/>
      <p:bldP spid="72" grpId="0" animBg="1"/>
      <p:bldP spid="73" grpId="0" animBg="1"/>
      <p:bldP spid="74" grpId="0" animBg="1"/>
      <p:bldP spid="74" grpId="1" animBg="1"/>
      <p:bldP spid="74" grpId="2" animBg="1"/>
      <p:bldP spid="75" grpId="0"/>
      <p:bldP spid="75" grpId="1"/>
      <p:bldP spid="75" grpId="2"/>
      <p:bldP spid="76" grpId="0"/>
      <p:bldP spid="76" grpId="1"/>
      <p:bldP spid="76" grpId="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6215" y="229235"/>
            <a:ext cx="11168380" cy="472440"/>
          </a:xfrm>
        </p:spPr>
        <p:txBody>
          <a:bodyPr>
            <a:noAutofit/>
          </a:bodyPr>
          <a:lstStyle/>
          <a:p>
            <a:r>
              <a:rPr lang="zh-CN" altLang="zh-CN" sz="2000" dirty="0">
                <a:latin typeface="微软雅黑" panose="020B0503020204020204" pitchFamily="34" charset="-122"/>
                <a:ea typeface="微软雅黑" panose="020B0503020204020204" pitchFamily="34" charset="-122"/>
                <a:cs typeface="+mn-cs"/>
                <a:sym typeface="+mn-ea"/>
              </a:rPr>
              <a:t>报表填写常见错误</a:t>
            </a:r>
            <a:endParaRPr lang="zh-CN" altLang="zh-CN" sz="2000" dirty="0">
              <a:latin typeface="微软雅黑" panose="020B0503020204020204" pitchFamily="34" charset="-122"/>
              <a:ea typeface="微软雅黑" panose="020B0503020204020204" pitchFamily="34" charset="-122"/>
              <a:cs typeface="+mn-cs"/>
              <a:sym typeface="+mn-ea"/>
            </a:endParaRPr>
          </a:p>
        </p:txBody>
      </p:sp>
      <p:sp>
        <p:nvSpPr>
          <p:cNvPr id="12" name="Rectangle 4"/>
          <p:cNvSpPr txBox="1">
            <a:spLocks noRot="1" noChangeArrowheads="1"/>
          </p:cNvSpPr>
          <p:nvPr/>
        </p:nvSpPr>
        <p:spPr>
          <a:xfrm>
            <a:off x="391364" y="1206244"/>
            <a:ext cx="11801050" cy="33649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spcBef>
                <a:spcPts val="0"/>
              </a:spcBef>
              <a:buNone/>
            </a:pPr>
            <a:r>
              <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、时间、状态错误</a:t>
            </a:r>
            <a:endPar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      填写前，核实主界面、填报界面的</a:t>
            </a:r>
            <a:r>
              <a:rPr lang="zh-CN" altLang="en-US"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当前年份</a:t>
            </a:r>
            <a:r>
              <a:rPr lang="en-US" altLang="zh-CN"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季度</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等信息是否正确选择</a:t>
            </a:r>
            <a:endPar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填报后，检查所填报表是否为</a:t>
            </a:r>
            <a:r>
              <a:rPr lang="zh-CN" altLang="en-US"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“已上报”状态</a:t>
            </a:r>
            <a:endParaRPr lang="en-US" altLang="zh-CN"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en-US" altLang="zh-CN" sz="2800" dirty="0">
                <a:solidFill>
                  <a:schemeClr val="accent2"/>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800" dirty="0" smtClean="0">
                <a:solidFill>
                  <a:schemeClr val="accent2"/>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修改前，检查是否为</a:t>
            </a:r>
            <a:r>
              <a:rPr lang="zh-CN" altLang="en-US"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“已锁定”</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状态</a:t>
            </a:r>
            <a:endPar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80085" y="4301490"/>
            <a:ext cx="11313160" cy="17145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zh-CN" dirty="0">
                <a:latin typeface="微软雅黑" panose="020B0503020204020204" pitchFamily="34" charset="-122"/>
                <a:ea typeface="微软雅黑" panose="020B0503020204020204" pitchFamily="34" charset="-122"/>
                <a:cs typeface="+mn-cs"/>
                <a:sym typeface="+mn-ea"/>
              </a:rPr>
              <a:t>报表填写常见错误</a:t>
            </a:r>
            <a:br>
              <a:rPr lang="zh-CN" altLang="zh-CN" dirty="0">
                <a:latin typeface="微软雅黑" panose="020B0503020204020204" pitchFamily="34" charset="-122"/>
                <a:ea typeface="微软雅黑" panose="020B0503020204020204" pitchFamily="34" charset="-122"/>
                <a:cs typeface="+mn-cs"/>
                <a:sym typeface="+mn-ea"/>
              </a:rPr>
            </a:br>
            <a:endParaRPr lang="zh-CN" altLang="en-US"/>
          </a:p>
        </p:txBody>
      </p:sp>
      <p:sp>
        <p:nvSpPr>
          <p:cNvPr id="12" name="Rectangle 4"/>
          <p:cNvSpPr txBox="1">
            <a:spLocks noRot="1" noChangeArrowheads="1"/>
          </p:cNvSpPr>
          <p:nvPr/>
        </p:nvSpPr>
        <p:spPr>
          <a:xfrm>
            <a:off x="340995" y="1273810"/>
            <a:ext cx="11214735" cy="299847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spcBef>
                <a:spcPts val="0"/>
              </a:spcBef>
              <a:buNone/>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报表漏</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填：</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出现</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整张报表漏填</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的情况。</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报</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表多填</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对于无数据、无需填报的报表，不应填写数据，也不应填写“</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0</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”，应</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保持“未上报”状态</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en-US" altLang="zh-CN"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如广基</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5</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表</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 影视节目与服务出口情况统计年报</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 、广基</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6</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表</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电</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视节目进口情</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况统</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计年</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报</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等，无数据无需填报的单位应保持“未上报”状态。</a:t>
            </a:r>
            <a:endParaRPr lang="zh-CN" altLang="en-US"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05064" y="4397226"/>
            <a:ext cx="9630118" cy="1512168"/>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6215" y="229235"/>
            <a:ext cx="11168380" cy="472440"/>
          </a:xfrm>
        </p:spPr>
        <p:txBody>
          <a:bodyPr>
            <a:noAutofit/>
          </a:bodyPr>
          <a:lstStyle/>
          <a:p>
            <a:r>
              <a:rPr lang="zh-CN" altLang="zh-CN" sz="2000" dirty="0">
                <a:latin typeface="微软雅黑" panose="020B0503020204020204" pitchFamily="34" charset="-122"/>
                <a:ea typeface="微软雅黑" panose="020B0503020204020204" pitchFamily="34" charset="-122"/>
                <a:cs typeface="+mn-cs"/>
                <a:sym typeface="+mn-ea"/>
              </a:rPr>
              <a:t>报表填写常见错误</a:t>
            </a:r>
            <a:endParaRPr lang="zh-CN" altLang="zh-CN" sz="2000" dirty="0">
              <a:latin typeface="微软雅黑" panose="020B0503020204020204" pitchFamily="34" charset="-122"/>
              <a:ea typeface="微软雅黑" panose="020B0503020204020204" pitchFamily="34" charset="-122"/>
              <a:cs typeface="+mn-cs"/>
              <a:sym typeface="+mn-ea"/>
            </a:endParaRPr>
          </a:p>
        </p:txBody>
      </p:sp>
      <p:sp>
        <p:nvSpPr>
          <p:cNvPr id="4" name="Rectangle 4"/>
          <p:cNvSpPr txBox="1">
            <a:spLocks noRot="1" noChangeArrowheads="1"/>
          </p:cNvSpPr>
          <p:nvPr/>
        </p:nvSpPr>
        <p:spPr>
          <a:xfrm>
            <a:off x="624205" y="1203960"/>
            <a:ext cx="11275060" cy="348107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spcBef>
                <a:spcPts val="0"/>
              </a:spcBef>
              <a:buNone/>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、数据口径、单位有误：</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）年报调查时</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期为上</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一年度</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日</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至</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12</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31</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日统计数据</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        快</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报调查时期为本年</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日至本年底的统计数据</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en-US" altLang="zh-CN"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季</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报</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rPr>
              <a:t>调查</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时期为本年</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日至各季度末的</a:t>
            </a:r>
            <a:r>
              <a:rPr lang="zh-CN" altLang="en-US"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累积数据</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（四季度报的有关收入应填报至当年底的</a:t>
            </a:r>
            <a:r>
              <a:rPr lang="zh-CN" altLang="en-US"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预计</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数</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，且</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覆盖率需与年报完全一致</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）注意各栏要求的</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填报单位，</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“万元、万人、人、户”等。</a:t>
            </a:r>
            <a:endParaRPr lang="zh-CN" altLang="en-US"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9700" y="4685030"/>
            <a:ext cx="5547995" cy="1812290"/>
          </a:xfrm>
          <a:prstGeom prst="rect">
            <a:avLst/>
          </a:prstGeom>
        </p:spPr>
      </p:pic>
      <p:pic>
        <p:nvPicPr>
          <p:cNvPr id="6" name="图片 5"/>
          <p:cNvPicPr>
            <a:picLocks noChangeAspect="1"/>
          </p:cNvPicPr>
          <p:nvPr/>
        </p:nvPicPr>
        <p:blipFill>
          <a:blip r:embed="rId2"/>
          <a:stretch>
            <a:fillRect/>
          </a:stretch>
        </p:blipFill>
        <p:spPr>
          <a:xfrm>
            <a:off x="5687695" y="4685030"/>
            <a:ext cx="6376035" cy="174561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zh-CN" dirty="0">
                <a:latin typeface="微软雅黑" panose="020B0503020204020204" pitchFamily="34" charset="-122"/>
                <a:ea typeface="微软雅黑" panose="020B0503020204020204" pitchFamily="34" charset="-122"/>
                <a:cs typeface="+mn-cs"/>
                <a:sym typeface="+mn-ea"/>
              </a:rPr>
              <a:t>报表填写常见错误</a:t>
            </a:r>
            <a:br>
              <a:rPr lang="zh-CN" altLang="zh-CN" dirty="0">
                <a:latin typeface="微软雅黑" panose="020B0503020204020204" pitchFamily="34" charset="-122"/>
                <a:ea typeface="微软雅黑" panose="020B0503020204020204" pitchFamily="34" charset="-122"/>
                <a:cs typeface="+mn-cs"/>
                <a:sym typeface="+mn-ea"/>
              </a:rPr>
            </a:br>
            <a:endParaRPr lang="zh-CN" altLang="en-US"/>
          </a:p>
        </p:txBody>
      </p:sp>
      <p:sp>
        <p:nvSpPr>
          <p:cNvPr id="3" name="Rectangle 4"/>
          <p:cNvSpPr txBox="1">
            <a:spLocks noRot="1" noChangeArrowheads="1"/>
          </p:cNvSpPr>
          <p:nvPr/>
        </p:nvSpPr>
        <p:spPr>
          <a:xfrm>
            <a:off x="780361" y="1158240"/>
            <a:ext cx="11214521" cy="62706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spcBef>
                <a:spcPts val="0"/>
              </a:spcBef>
              <a:buNone/>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、数据填报</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数据漏填</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：有播放时长，无集数</a:t>
            </a:r>
            <a:r>
              <a:rPr lang="en-US" altLang="zh-CN"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部</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数；有广播频率，无广播播出时间；有实际创收收入，无总收入等。</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en-US" altLang="zh-CN"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       </a:t>
            </a:r>
            <a:r>
              <a:rPr lang="en-US" altLang="zh-CN"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数据多填</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：少数民族语言广播覆盖不应有数</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据等。</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必须</a:t>
            </a:r>
            <a:r>
              <a:rPr lang="zh-CN" altLang="en-US"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保持</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一致的数据不一致</a:t>
            </a:r>
            <a:r>
              <a:rPr lang="zh-CN" altLang="en-US" dirty="0" smtClean="0">
                <a:solidFill>
                  <a:schemeClr val="accent2"/>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年报、快</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报覆盖率不一</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致；乡</a:t>
            </a:r>
            <a:r>
              <a:rPr lang="zh-CN" altLang="en-US" dirty="0">
                <a:latin typeface="微软雅黑" panose="020B0503020204020204" pitchFamily="34" charset="-122"/>
                <a:ea typeface="微软雅黑" panose="020B0503020204020204" pitchFamily="34" charset="-122"/>
                <a:cs typeface="微软雅黑" panose="020B0503020204020204" pitchFamily="34" charset="-122"/>
              </a:rPr>
              <a:t>村总人口与下发表不一</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致等。</a:t>
            </a:r>
            <a:endParaRPr lang="zh-CN" altLang="en-US"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zh-CN" dirty="0">
                <a:latin typeface="微软雅黑" panose="020B0503020204020204" pitchFamily="34" charset="-122"/>
                <a:ea typeface="微软雅黑" panose="020B0503020204020204" pitchFamily="34" charset="-122"/>
                <a:cs typeface="+mn-cs"/>
                <a:sym typeface="+mn-ea"/>
              </a:rPr>
              <a:t>报表填写常见错误</a:t>
            </a:r>
            <a:br>
              <a:rPr lang="zh-CN" altLang="zh-CN" dirty="0">
                <a:latin typeface="微软雅黑" panose="020B0503020204020204" pitchFamily="34" charset="-122"/>
                <a:ea typeface="微软雅黑" panose="020B0503020204020204" pitchFamily="34" charset="-122"/>
                <a:cs typeface="+mn-cs"/>
                <a:sym typeface="+mn-ea"/>
              </a:rPr>
            </a:br>
            <a:endParaRPr lang="zh-CN" altLang="en-US"/>
          </a:p>
        </p:txBody>
      </p:sp>
      <p:sp>
        <p:nvSpPr>
          <p:cNvPr id="4" name="Rectangle 4"/>
          <p:cNvSpPr txBox="1">
            <a:spLocks noRot="1" noChangeArrowheads="1"/>
          </p:cNvSpPr>
          <p:nvPr/>
        </p:nvSpPr>
        <p:spPr>
          <a:xfrm>
            <a:off x="1189355" y="977900"/>
            <a:ext cx="11181715" cy="15608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spcBef>
                <a:spcPts val="0"/>
              </a:spcBef>
              <a:buNone/>
            </a:pPr>
            <a:r>
              <a:rPr lang="en-US" altLang="zh-CN" sz="2800" b="1"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、数据逻辑不合理</a:t>
            </a:r>
            <a:endPar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数据重复填写</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：频率频道已填写数据，本级又重</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复填</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写数据。</a:t>
            </a:r>
            <a:endPar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5" name="图片 4"/>
          <p:cNvPicPr>
            <a:picLocks noChangeAspect="1"/>
          </p:cNvPicPr>
          <p:nvPr/>
        </p:nvPicPr>
        <p:blipFill>
          <a:blip r:embed="rId1"/>
          <a:stretch>
            <a:fillRect/>
          </a:stretch>
        </p:blipFill>
        <p:spPr>
          <a:xfrm>
            <a:off x="2845485" y="2624088"/>
            <a:ext cx="6477000" cy="378142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zh-CN" dirty="0">
                <a:latin typeface="微软雅黑" panose="020B0503020204020204" pitchFamily="34" charset="-122"/>
                <a:ea typeface="微软雅黑" panose="020B0503020204020204" pitchFamily="34" charset="-122"/>
                <a:cs typeface="+mn-cs"/>
                <a:sym typeface="+mn-ea"/>
              </a:rPr>
              <a:t>报表填写常见错误</a:t>
            </a:r>
            <a:br>
              <a:rPr lang="zh-CN" altLang="zh-CN" dirty="0">
                <a:latin typeface="微软雅黑" panose="020B0503020204020204" pitchFamily="34" charset="-122"/>
                <a:ea typeface="微软雅黑" panose="020B0503020204020204" pitchFamily="34" charset="-122"/>
                <a:cs typeface="+mn-cs"/>
                <a:sym typeface="+mn-ea"/>
              </a:rPr>
            </a:br>
            <a:endParaRPr lang="zh-CN" altLang="en-US"/>
          </a:p>
        </p:txBody>
      </p:sp>
      <p:sp>
        <p:nvSpPr>
          <p:cNvPr id="12" name="Rectangle 4"/>
          <p:cNvSpPr txBox="1">
            <a:spLocks noRot="1" noChangeArrowheads="1"/>
          </p:cNvSpPr>
          <p:nvPr/>
        </p:nvSpPr>
        <p:spPr>
          <a:xfrm>
            <a:off x="488896" y="975995"/>
            <a:ext cx="11214521" cy="54626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spcBef>
                <a:spcPts val="0"/>
              </a:spcBef>
              <a:buNone/>
            </a:pPr>
            <a:r>
              <a:rPr lang="en-US" altLang="zh-CN" sz="2800" b="1"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、数据逻辑不合理</a:t>
            </a:r>
            <a:endPar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其他数据逻辑性问题：</a:t>
            </a:r>
            <a:endPar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00000"/>
              </a:lnSpc>
              <a:spcBef>
                <a:spcPts val="0"/>
              </a:spcBef>
              <a:buNone/>
            </a:pP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通</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过</a:t>
            </a:r>
            <a:r>
              <a:rPr lang="zh-CN" altLang="en-US" sz="28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人工</a:t>
            </a:r>
            <a:r>
              <a:rPr lang="zh-CN" altLang="en-US" sz="2800"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逐表审核、表内审核、表间审核、年度对比</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等查找出错误。</a:t>
            </a:r>
            <a:r>
              <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0" lvl="1" indent="0">
              <a:lnSpc>
                <a:spcPct val="150000"/>
              </a:lnSpc>
              <a:spcBef>
                <a:spcPts val="0"/>
              </a:spcBef>
              <a:buNone/>
            </a:pP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      如每日播出</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时长过短或过</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长；平均每</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条广播公益广告时长过</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长；广</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播和电视综合覆</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盖率同比增长较快，或出现下降情况，或覆盖率大于</a:t>
            </a:r>
            <a:r>
              <a:rPr lang="en-US" altLang="zh-CN" sz="2800" dirty="0" smtClean="0">
                <a:latin typeface="微软雅黑" panose="020B0503020204020204" pitchFamily="34" charset="-122"/>
                <a:ea typeface="微软雅黑" panose="020B0503020204020204" pitchFamily="34" charset="-122"/>
                <a:cs typeface="微软雅黑" panose="020B0503020204020204" pitchFamily="34" charset="-122"/>
              </a:rPr>
              <a:t>100%</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等</a:t>
            </a:r>
            <a:r>
              <a:rPr lang="zh-CN" altLang="en-US" sz="2800"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9"/>
          <p:cNvSpPr/>
          <p:nvPr/>
        </p:nvSpPr>
        <p:spPr bwMode="auto">
          <a:xfrm>
            <a:off x="342001" y="903031"/>
            <a:ext cx="2576347" cy="288815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grpSp>
        <p:nvGrpSpPr>
          <p:cNvPr id="3" name="组合 2"/>
          <p:cNvGrpSpPr/>
          <p:nvPr/>
        </p:nvGrpSpPr>
        <p:grpSpPr>
          <a:xfrm>
            <a:off x="546752" y="1116190"/>
            <a:ext cx="2196057" cy="2461843"/>
            <a:chOff x="5002386" y="2208630"/>
            <a:chExt cx="2196057" cy="2461843"/>
          </a:xfrm>
        </p:grpSpPr>
        <p:sp>
          <p:nvSpPr>
            <p:cNvPr id="4" name="Freeform 19"/>
            <p:cNvSpPr/>
            <p:nvPr/>
          </p:nvSpPr>
          <p:spPr bwMode="auto">
            <a:xfrm>
              <a:off x="5002386" y="2208630"/>
              <a:ext cx="2196057" cy="2461843"/>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sp>
          <p:nvSpPr>
            <p:cNvPr id="5" name="文本框 4"/>
            <p:cNvSpPr txBox="1"/>
            <p:nvPr/>
          </p:nvSpPr>
          <p:spPr>
            <a:xfrm flipH="1">
              <a:off x="5317747" y="2508526"/>
              <a:ext cx="1740535" cy="1861185"/>
            </a:xfrm>
            <a:prstGeom prst="rect">
              <a:avLst/>
            </a:prstGeom>
            <a:noFill/>
          </p:spPr>
          <p:txBody>
            <a:bodyPr wrap="none" rtlCol="0">
              <a:spAutoFit/>
            </a:bodyPr>
            <a:lstStyle/>
            <a:p>
              <a:r>
                <a:rPr lang="en-US" altLang="zh-CN" sz="11500" dirty="0">
                  <a:solidFill>
                    <a:schemeClr val="bg1"/>
                  </a:solidFill>
                  <a:latin typeface="Impact" panose="020B0806030902050204" pitchFamily="34" charset="0"/>
                </a:rPr>
                <a:t>0</a:t>
              </a:r>
              <a:r>
                <a:rPr lang="en-US" sz="11500" dirty="0">
                  <a:solidFill>
                    <a:schemeClr val="bg1"/>
                  </a:solidFill>
                  <a:latin typeface="Impact" panose="020B0806030902050204" pitchFamily="34" charset="0"/>
                </a:rPr>
                <a:t>3</a:t>
              </a:r>
              <a:endParaRPr lang="en-US" sz="11500" dirty="0">
                <a:solidFill>
                  <a:schemeClr val="bg1"/>
                </a:solidFill>
                <a:latin typeface="Impact" panose="020B0806030902050204" pitchFamily="34" charset="0"/>
              </a:endParaRPr>
            </a:p>
          </p:txBody>
        </p:sp>
      </p:grpSp>
      <p:sp>
        <p:nvSpPr>
          <p:cNvPr id="6" name="文本框 5"/>
          <p:cNvSpPr txBox="1"/>
          <p:nvPr/>
        </p:nvSpPr>
        <p:spPr>
          <a:xfrm>
            <a:off x="3565985" y="1655234"/>
            <a:ext cx="5059680" cy="829945"/>
          </a:xfrm>
          <a:prstGeom prst="rect">
            <a:avLst/>
          </a:prstGeom>
          <a:noFill/>
        </p:spPr>
        <p:txBody>
          <a:bodyPr wrap="none" rtlCol="0">
            <a:spAutoFit/>
          </a:bodyPr>
          <a:lstStyle/>
          <a:p>
            <a:pPr algn="l"/>
            <a:r>
              <a:rPr lang="zh-CN" altLang="en-US" sz="4800" b="1" dirty="0">
                <a:solidFill>
                  <a:srgbClr val="084C8B"/>
                </a:solidFill>
                <a:latin typeface="微软雅黑" panose="020B0503020204020204" pitchFamily="34" charset="-122"/>
                <a:ea typeface="微软雅黑" panose="020B0503020204020204" pitchFamily="34" charset="-122"/>
                <a:sym typeface="Arial" panose="020B0604020202020204" pitchFamily="34" charset="0"/>
              </a:rPr>
              <a:t>常用数据审核方法</a:t>
            </a:r>
            <a:endParaRPr lang="zh-CN" altLang="en-US" sz="4800" b="1" dirty="0">
              <a:solidFill>
                <a:srgbClr val="084C8B"/>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8" name="TextBox 24"/>
          <p:cNvSpPr txBox="1"/>
          <p:nvPr/>
        </p:nvSpPr>
        <p:spPr>
          <a:xfrm>
            <a:off x="3681730" y="2783205"/>
            <a:ext cx="7420610" cy="428625"/>
          </a:xfrm>
          <a:prstGeom prst="rect">
            <a:avLst/>
          </a:prstGeom>
          <a:noFill/>
        </p:spPr>
        <p:txBody>
          <a:bodyPr wrap="square" lIns="60469" tIns="30235" rIns="60469" bIns="30235" rtlCol="0">
            <a:spAutoFit/>
          </a:bodyPr>
          <a:p>
            <a:r>
              <a:rPr lang="zh-CN" altLang="en-US" sz="2000" dirty="0">
                <a:solidFill>
                  <a:srgbClr val="084C8B"/>
                </a:solidFill>
                <a:latin typeface="微软雅黑" panose="020B0503020204020204" pitchFamily="34" charset="-122"/>
                <a:ea typeface="微软雅黑" panose="020B0503020204020204" pitchFamily="34" charset="-122"/>
              </a:rPr>
              <a:t>√</a:t>
            </a:r>
            <a:r>
              <a:rPr lang="zh-CN" altLang="en-US" sz="2400" dirty="0">
                <a:solidFill>
                  <a:srgbClr val="084C8B"/>
                </a:solidFill>
                <a:latin typeface="微软雅黑" panose="020B0503020204020204" pitchFamily="34" charset="-122"/>
                <a:ea typeface="微软雅黑" panose="020B0503020204020204" pitchFamily="34" charset="-122"/>
              </a:rPr>
              <a:t> 结合操作系统演示讲解</a:t>
            </a:r>
            <a:endParaRPr lang="zh-CN" altLang="en-US" sz="2000" dirty="0">
              <a:solidFill>
                <a:srgbClr val="084C8B"/>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250"/>
                                        <p:tgtEl>
                                          <p:spTgt spid="2"/>
                                        </p:tgtEl>
                                      </p:cBhvr>
                                    </p:animEffect>
                                  </p:childTnLst>
                                </p:cTn>
                              </p:par>
                            </p:childTnLst>
                          </p:cTn>
                        </p:par>
                        <p:par>
                          <p:cTn id="8" fill="hold">
                            <p:stCondLst>
                              <p:cond delay="1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2000"/>
                            </p:stCondLst>
                            <p:childTnLst>
                              <p:par>
                                <p:cTn id="15" presetID="16" presetClass="entr" presetSubtype="37"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outVertical)">
                                      <p:cBhvr>
                                        <p:cTn id="17" dur="500"/>
                                        <p:tgtEl>
                                          <p:spTgt spid="6"/>
                                        </p:tgtEl>
                                      </p:cBhvr>
                                    </p:animEffect>
                                  </p:childTnLst>
                                </p:cTn>
                              </p:par>
                            </p:childTnLst>
                          </p:cTn>
                        </p:par>
                        <p:par>
                          <p:cTn id="18" fill="hold">
                            <p:stCondLst>
                              <p:cond delay="2500"/>
                            </p:stCondLst>
                            <p:childTnLst>
                              <p:par>
                                <p:cTn id="19" presetID="2"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64490" y="255905"/>
            <a:ext cx="11168380" cy="472440"/>
          </a:xfrm>
        </p:spPr>
        <p:txBody>
          <a:bodyPr>
            <a:noAutofit/>
          </a:bodyPr>
          <a:lstStyle/>
          <a:p>
            <a:r>
              <a:rPr lang="zh-CN" altLang="zh-CN" sz="2000" dirty="0">
                <a:latin typeface="微软雅黑" panose="020B0503020204020204" pitchFamily="34" charset="-122"/>
                <a:ea typeface="微软雅黑" panose="020B0503020204020204" pitchFamily="34" charset="-122"/>
                <a:cs typeface="+mn-cs"/>
                <a:sym typeface="+mn-ea"/>
              </a:rPr>
              <a:t>常用数据审核方法</a:t>
            </a:r>
            <a:endParaRPr lang="zh-CN" altLang="zh-CN" sz="2000" dirty="0">
              <a:latin typeface="微软雅黑" panose="020B0503020204020204" pitchFamily="34" charset="-122"/>
              <a:ea typeface="微软雅黑" panose="020B0503020204020204" pitchFamily="34" charset="-122"/>
              <a:cs typeface="+mn-cs"/>
              <a:sym typeface="+mn-ea"/>
            </a:endParaRPr>
          </a:p>
        </p:txBody>
      </p:sp>
      <p:grpSp>
        <p:nvGrpSpPr>
          <p:cNvPr id="6" name="组合 5"/>
          <p:cNvGrpSpPr/>
          <p:nvPr/>
        </p:nvGrpSpPr>
        <p:grpSpPr>
          <a:xfrm>
            <a:off x="1388815" y="1426816"/>
            <a:ext cx="10143969" cy="4594581"/>
            <a:chOff x="1641229" y="1325256"/>
            <a:chExt cx="10143969" cy="4594581"/>
          </a:xfrm>
        </p:grpSpPr>
        <p:sp>
          <p:nvSpPr>
            <p:cNvPr id="19" name="Shape 2012"/>
            <p:cNvSpPr/>
            <p:nvPr/>
          </p:nvSpPr>
          <p:spPr>
            <a:xfrm>
              <a:off x="8556191" y="2902687"/>
              <a:ext cx="2852323" cy="1407489"/>
            </a:xfrm>
            <a:prstGeom prst="roundRect">
              <a:avLst>
                <a:gd name="adj" fmla="val 6918"/>
              </a:avLst>
            </a:prstGeom>
            <a:noFill/>
            <a:ln w="12700">
              <a:solidFill>
                <a:srgbClr val="A6AAA9"/>
              </a:solidFill>
              <a:miter lim="400000"/>
            </a:ln>
          </p:spPr>
          <p:txBody>
            <a:bodyPr lIns="14288" tIns="14288" rIns="14288" bIns="14288" anchor="ctr"/>
            <a:p>
              <a:pPr lvl="0"/>
              <a:endParaRPr sz="1300"/>
            </a:p>
          </p:txBody>
        </p:sp>
        <p:sp>
          <p:nvSpPr>
            <p:cNvPr id="20" name="Shape 2013"/>
            <p:cNvSpPr/>
            <p:nvPr/>
          </p:nvSpPr>
          <p:spPr>
            <a:xfrm>
              <a:off x="8556191" y="4513681"/>
              <a:ext cx="2852323" cy="1405998"/>
            </a:xfrm>
            <a:prstGeom prst="roundRect">
              <a:avLst>
                <a:gd name="adj" fmla="val 6925"/>
              </a:avLst>
            </a:prstGeom>
            <a:noFill/>
            <a:ln w="12700">
              <a:solidFill>
                <a:srgbClr val="A6AAA9"/>
              </a:solidFill>
              <a:miter lim="400000"/>
            </a:ln>
          </p:spPr>
          <p:txBody>
            <a:bodyPr lIns="14288" tIns="14288" rIns="14288" bIns="14288" anchor="ctr"/>
            <a:p>
              <a:pPr lvl="0"/>
              <a:endParaRPr sz="1300"/>
            </a:p>
          </p:txBody>
        </p:sp>
        <p:sp>
          <p:nvSpPr>
            <p:cNvPr id="21" name="Shape 2014"/>
            <p:cNvSpPr/>
            <p:nvPr/>
          </p:nvSpPr>
          <p:spPr>
            <a:xfrm>
              <a:off x="2058393" y="4512349"/>
              <a:ext cx="2852323" cy="1407488"/>
            </a:xfrm>
            <a:prstGeom prst="roundRect">
              <a:avLst>
                <a:gd name="adj" fmla="val 6918"/>
              </a:avLst>
            </a:prstGeom>
            <a:noFill/>
            <a:ln w="12700">
              <a:solidFill>
                <a:srgbClr val="A6AAA9"/>
              </a:solidFill>
              <a:miter lim="400000"/>
            </a:ln>
          </p:spPr>
          <p:txBody>
            <a:bodyPr lIns="14288" tIns="14288" rIns="14288" bIns="14288" anchor="ctr"/>
            <a:p>
              <a:pPr lvl="0"/>
              <a:endParaRPr sz="1300"/>
            </a:p>
          </p:txBody>
        </p:sp>
        <p:sp>
          <p:nvSpPr>
            <p:cNvPr id="22" name="Shape 2017"/>
            <p:cNvSpPr/>
            <p:nvPr/>
          </p:nvSpPr>
          <p:spPr>
            <a:xfrm>
              <a:off x="2021374" y="2913730"/>
              <a:ext cx="2852323" cy="1407489"/>
            </a:xfrm>
            <a:prstGeom prst="roundRect">
              <a:avLst>
                <a:gd name="adj" fmla="val 6918"/>
              </a:avLst>
            </a:prstGeom>
            <a:noFill/>
            <a:ln w="12700">
              <a:solidFill>
                <a:srgbClr val="A6AAA9"/>
              </a:solidFill>
              <a:miter lim="400000"/>
            </a:ln>
          </p:spPr>
          <p:txBody>
            <a:bodyPr lIns="14288" tIns="14288" rIns="14288" bIns="14288" anchor="ctr"/>
            <a:p>
              <a:pPr lvl="0"/>
              <a:endParaRPr sz="1300"/>
            </a:p>
          </p:txBody>
        </p:sp>
        <p:sp>
          <p:nvSpPr>
            <p:cNvPr id="23" name="Shape 2017"/>
            <p:cNvSpPr/>
            <p:nvPr/>
          </p:nvSpPr>
          <p:spPr>
            <a:xfrm>
              <a:off x="5630051" y="3235196"/>
              <a:ext cx="2395701" cy="24099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9050" tIns="19050" rIns="19050" bIns="19050" anchor="ctr"/>
            <a:p>
              <a:pPr lvl="0"/>
              <a:endParaRPr sz="1300"/>
            </a:p>
          </p:txBody>
        </p:sp>
        <p:sp>
          <p:nvSpPr>
            <p:cNvPr id="24" name="Shape 2024"/>
            <p:cNvSpPr/>
            <p:nvPr/>
          </p:nvSpPr>
          <p:spPr>
            <a:xfrm>
              <a:off x="2576837" y="4801487"/>
              <a:ext cx="1997959" cy="871161"/>
            </a:xfrm>
            <a:prstGeom prst="rect">
              <a:avLst/>
            </a:prstGeom>
            <a:ln w="12700">
              <a:miter lim="400000"/>
            </a:ln>
          </p:spPr>
          <p:txBody>
            <a:bodyPr lIns="0" tIns="0" rIns="0" bIns="0" anchor="ctr"/>
            <a:p>
              <a:pPr>
                <a:lnSpc>
                  <a:spcPct val="120000"/>
                </a:lnSpc>
              </a:pPr>
              <a:r>
                <a:rPr lang="en-US" altLang="zh-CN" sz="2800" b="1" dirty="0">
                  <a:solidFill>
                    <a:schemeClr val="tx1">
                      <a:lumMod val="75000"/>
                      <a:lumOff val="25000"/>
                    </a:schemeClr>
                  </a:solidFill>
                  <a:latin typeface="微软雅黑" panose="020B0503020204020204" pitchFamily="34" charset="-122"/>
                  <a:ea typeface="微软雅黑" panose="020B0503020204020204" pitchFamily="34" charset="-122"/>
                </a:rPr>
                <a:t>3.</a:t>
              </a:r>
              <a:r>
                <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rPr>
                <a:t>表间审核</a:t>
              </a:r>
              <a:endPar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25" name="Group 2031"/>
            <p:cNvGrpSpPr/>
            <p:nvPr/>
          </p:nvGrpSpPr>
          <p:grpSpPr>
            <a:xfrm>
              <a:off x="1641229" y="3218795"/>
              <a:ext cx="765254" cy="797358"/>
              <a:chOff x="0" y="0"/>
              <a:chExt cx="1910968" cy="1910968"/>
            </a:xfrm>
          </p:grpSpPr>
          <p:sp>
            <p:nvSpPr>
              <p:cNvPr id="26" name="Shape 2029"/>
              <p:cNvSpPr/>
              <p:nvPr/>
            </p:nvSpPr>
            <p:spPr>
              <a:xfrm>
                <a:off x="0" y="0"/>
                <a:ext cx="1910969" cy="191096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p>
                <a:pPr lvl="0"/>
                <a:endParaRPr sz="1300"/>
              </a:p>
            </p:txBody>
          </p:sp>
          <p:sp>
            <p:nvSpPr>
              <p:cNvPr id="27" name="Shape 2030"/>
              <p:cNvSpPr/>
              <p:nvPr/>
            </p:nvSpPr>
            <p:spPr>
              <a:xfrm>
                <a:off x="553362" y="560070"/>
                <a:ext cx="804244" cy="706915"/>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cap="flat">
                <a:noFill/>
                <a:miter lim="400000"/>
              </a:ln>
              <a:effectLst/>
            </p:spPr>
            <p:txBody>
              <a:bodyPr wrap="square" lIns="0" tIns="0" rIns="0" bIns="0" numCol="1" anchor="t">
                <a:noAutofit/>
              </a:bodyPr>
              <a:p>
                <a:pPr lvl="0"/>
                <a:endParaRPr sz="1300"/>
              </a:p>
            </p:txBody>
          </p:sp>
        </p:grpSp>
        <p:grpSp>
          <p:nvGrpSpPr>
            <p:cNvPr id="28" name="Group 2034"/>
            <p:cNvGrpSpPr/>
            <p:nvPr/>
          </p:nvGrpSpPr>
          <p:grpSpPr>
            <a:xfrm>
              <a:off x="1680384" y="4819641"/>
              <a:ext cx="760981" cy="792907"/>
              <a:chOff x="0" y="0"/>
              <a:chExt cx="1900299" cy="1900299"/>
            </a:xfrm>
          </p:grpSpPr>
          <p:sp>
            <p:nvSpPr>
              <p:cNvPr id="29" name="Shape 2032"/>
              <p:cNvSpPr/>
              <p:nvPr/>
            </p:nvSpPr>
            <p:spPr>
              <a:xfrm>
                <a:off x="0" y="0"/>
                <a:ext cx="1900300" cy="19003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p>
                <a:pPr lvl="0"/>
                <a:endParaRPr sz="1300"/>
              </a:p>
            </p:txBody>
          </p:sp>
          <p:sp>
            <p:nvSpPr>
              <p:cNvPr id="30" name="Shape 2033"/>
              <p:cNvSpPr/>
              <p:nvPr/>
            </p:nvSpPr>
            <p:spPr>
              <a:xfrm rot="10800000" flipH="1">
                <a:off x="548028" y="596692"/>
                <a:ext cx="804244" cy="706916"/>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cap="flat">
                <a:noFill/>
                <a:miter lim="400000"/>
              </a:ln>
              <a:effectLst/>
            </p:spPr>
            <p:txBody>
              <a:bodyPr wrap="square" lIns="0" tIns="0" rIns="0" bIns="0" numCol="1" anchor="t">
                <a:noAutofit/>
              </a:bodyPr>
              <a:p>
                <a:pPr lvl="0"/>
                <a:endParaRPr sz="1300"/>
              </a:p>
            </p:txBody>
          </p:sp>
        </p:grpSp>
        <p:sp>
          <p:nvSpPr>
            <p:cNvPr id="31" name="Shape 2035"/>
            <p:cNvSpPr/>
            <p:nvPr/>
          </p:nvSpPr>
          <p:spPr>
            <a:xfrm>
              <a:off x="11024196" y="4820226"/>
              <a:ext cx="760982" cy="79290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9050" tIns="19050" rIns="19050" bIns="19050" numCol="1" anchor="ctr">
              <a:noAutofit/>
            </a:bodyPr>
            <a:p>
              <a:pPr lvl="0"/>
              <a:endParaRPr sz="1300"/>
            </a:p>
          </p:txBody>
        </p:sp>
        <p:grpSp>
          <p:nvGrpSpPr>
            <p:cNvPr id="32" name="Group 2040"/>
            <p:cNvGrpSpPr/>
            <p:nvPr/>
          </p:nvGrpSpPr>
          <p:grpSpPr>
            <a:xfrm>
              <a:off x="11019944" y="3207752"/>
              <a:ext cx="765254" cy="797358"/>
              <a:chOff x="0" y="0"/>
              <a:chExt cx="1910968" cy="1910968"/>
            </a:xfrm>
          </p:grpSpPr>
          <p:sp>
            <p:nvSpPr>
              <p:cNvPr id="33" name="Shape 2038"/>
              <p:cNvSpPr/>
              <p:nvPr/>
            </p:nvSpPr>
            <p:spPr>
              <a:xfrm>
                <a:off x="0" y="0"/>
                <a:ext cx="1910969" cy="191096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p>
                <a:pPr lvl="0"/>
                <a:endParaRPr sz="1300"/>
              </a:p>
            </p:txBody>
          </p:sp>
          <p:sp>
            <p:nvSpPr>
              <p:cNvPr id="34" name="Shape 2039"/>
              <p:cNvSpPr/>
              <p:nvPr/>
            </p:nvSpPr>
            <p:spPr>
              <a:xfrm>
                <a:off x="657404" y="557107"/>
                <a:ext cx="596161" cy="749014"/>
              </a:xfrm>
              <a:custGeom>
                <a:avLst/>
                <a:gdLst/>
                <a:ahLst/>
                <a:cxnLst>
                  <a:cxn ang="0">
                    <a:pos x="wd2" y="hd2"/>
                  </a:cxn>
                  <a:cxn ang="5400000">
                    <a:pos x="wd2" y="hd2"/>
                  </a:cxn>
                  <a:cxn ang="10800000">
                    <a:pos x="wd2" y="hd2"/>
                  </a:cxn>
                  <a:cxn ang="16200000">
                    <a:pos x="wd2" y="hd2"/>
                  </a:cxn>
                </a:cxnLst>
                <a:rect l="0" t="0" r="r" b="b"/>
                <a:pathLst>
                  <a:path w="21015" h="21072" extrusionOk="0">
                    <a:moveTo>
                      <a:pt x="17468" y="6506"/>
                    </a:moveTo>
                    <a:cubicBezTo>
                      <a:pt x="16410" y="7763"/>
                      <a:pt x="15333" y="6878"/>
                      <a:pt x="13824" y="5996"/>
                    </a:cubicBezTo>
                    <a:cubicBezTo>
                      <a:pt x="12317" y="5116"/>
                      <a:pt x="10950" y="4575"/>
                      <a:pt x="12006" y="3318"/>
                    </a:cubicBezTo>
                    <a:cubicBezTo>
                      <a:pt x="13062" y="2059"/>
                      <a:pt x="15140" y="1754"/>
                      <a:pt x="16648" y="2634"/>
                    </a:cubicBezTo>
                    <a:cubicBezTo>
                      <a:pt x="18155" y="3515"/>
                      <a:pt x="18522" y="5248"/>
                      <a:pt x="17468" y="6506"/>
                    </a:cubicBezTo>
                    <a:close/>
                    <a:moveTo>
                      <a:pt x="20868" y="4865"/>
                    </a:moveTo>
                    <a:cubicBezTo>
                      <a:pt x="20191" y="1663"/>
                      <a:pt x="16530" y="-474"/>
                      <a:pt x="12691" y="90"/>
                    </a:cubicBezTo>
                    <a:cubicBezTo>
                      <a:pt x="8853" y="655"/>
                      <a:pt x="5613" y="3118"/>
                      <a:pt x="6290" y="6320"/>
                    </a:cubicBezTo>
                    <a:cubicBezTo>
                      <a:pt x="6436" y="7009"/>
                      <a:pt x="6840" y="8088"/>
                      <a:pt x="7318" y="8862"/>
                    </a:cubicBezTo>
                    <a:lnTo>
                      <a:pt x="346" y="17166"/>
                    </a:lnTo>
                    <a:cubicBezTo>
                      <a:pt x="90" y="17473"/>
                      <a:pt x="-56" y="18024"/>
                      <a:pt x="20" y="18392"/>
                    </a:cubicBezTo>
                    <a:lnTo>
                      <a:pt x="470" y="20511"/>
                    </a:lnTo>
                    <a:cubicBezTo>
                      <a:pt x="547" y="20879"/>
                      <a:pt x="971" y="21126"/>
                      <a:pt x="1412" y="21061"/>
                    </a:cubicBezTo>
                    <a:lnTo>
                      <a:pt x="3454" y="20761"/>
                    </a:lnTo>
                    <a:cubicBezTo>
                      <a:pt x="3895" y="20696"/>
                      <a:pt x="4457" y="20387"/>
                      <a:pt x="4700" y="20072"/>
                    </a:cubicBezTo>
                    <a:lnTo>
                      <a:pt x="7456" y="16513"/>
                    </a:lnTo>
                    <a:lnTo>
                      <a:pt x="7480" y="16490"/>
                    </a:lnTo>
                    <a:lnTo>
                      <a:pt x="9346" y="16216"/>
                    </a:lnTo>
                    <a:lnTo>
                      <a:pt x="12566" y="12046"/>
                    </a:lnTo>
                    <a:cubicBezTo>
                      <a:pt x="13623" y="12195"/>
                      <a:pt x="15142" y="12146"/>
                      <a:pt x="16039" y="12013"/>
                    </a:cubicBezTo>
                    <a:cubicBezTo>
                      <a:pt x="19878" y="11449"/>
                      <a:pt x="21544" y="8068"/>
                      <a:pt x="20868" y="4865"/>
                    </a:cubicBezTo>
                    <a:close/>
                  </a:path>
                </a:pathLst>
              </a:custGeom>
              <a:solidFill>
                <a:srgbClr val="FFFFFF"/>
              </a:solidFill>
              <a:ln w="12700" cap="flat">
                <a:noFill/>
                <a:miter lim="400000"/>
              </a:ln>
              <a:effectLst/>
            </p:spPr>
            <p:txBody>
              <a:bodyPr wrap="square" lIns="0" tIns="0" rIns="0" bIns="0" numCol="1" anchor="ctr">
                <a:noAutofit/>
              </a:bodyPr>
              <a:p>
                <a:pPr lvl="0"/>
                <a:endParaRPr sz="1300"/>
              </a:p>
            </p:txBody>
          </p:sp>
        </p:grpSp>
        <p:sp>
          <p:nvSpPr>
            <p:cNvPr id="36" name="Shape 2022"/>
            <p:cNvSpPr/>
            <p:nvPr/>
          </p:nvSpPr>
          <p:spPr>
            <a:xfrm>
              <a:off x="2565032" y="3155830"/>
              <a:ext cx="1933314" cy="881281"/>
            </a:xfrm>
            <a:prstGeom prst="rect">
              <a:avLst/>
            </a:prstGeom>
            <a:ln w="12700">
              <a:miter lim="400000"/>
            </a:ln>
          </p:spPr>
          <p:txBody>
            <a:bodyPr lIns="0" tIns="0" rIns="0" bIns="0" anchor="ctr"/>
            <a:p>
              <a:pPr>
                <a:lnSpc>
                  <a:spcPct val="120000"/>
                </a:lnSpc>
              </a:pPr>
              <a:r>
                <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2800" b="1" dirty="0" smtClean="0">
                  <a:solidFill>
                    <a:schemeClr val="tx1">
                      <a:lumMod val="75000"/>
                      <a:lumOff val="25000"/>
                    </a:schemeClr>
                  </a:solidFill>
                  <a:latin typeface="微软雅黑" panose="020B0503020204020204" pitchFamily="34" charset="-122"/>
                  <a:ea typeface="微软雅黑" panose="020B0503020204020204" pitchFamily="34" charset="-122"/>
                </a:rPr>
                <a:t>表</a:t>
              </a:r>
              <a:r>
                <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rPr>
                <a:t>内</a:t>
              </a:r>
              <a:r>
                <a:rPr lang="zh-CN" altLang="en-US" sz="2800" b="1" dirty="0" smtClean="0">
                  <a:solidFill>
                    <a:schemeClr val="tx1">
                      <a:lumMod val="75000"/>
                      <a:lumOff val="25000"/>
                    </a:schemeClr>
                  </a:solidFill>
                  <a:latin typeface="微软雅黑" panose="020B0503020204020204" pitchFamily="34" charset="-122"/>
                  <a:ea typeface="微软雅黑" panose="020B0503020204020204" pitchFamily="34" charset="-122"/>
                </a:rPr>
                <a:t>审核    </a:t>
              </a:r>
              <a:endPar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en-US" altLang="zh-CN" sz="2800" b="1" dirty="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2800" b="1" dirty="0" smtClean="0">
                  <a:solidFill>
                    <a:schemeClr val="tx1">
                      <a:lumMod val="75000"/>
                      <a:lumOff val="25000"/>
                    </a:schemeClr>
                  </a:solidFill>
                  <a:latin typeface="微软雅黑" panose="020B0503020204020204" pitchFamily="34" charset="-122"/>
                  <a:ea typeface="微软雅黑" panose="020B0503020204020204" pitchFamily="34" charset="-122"/>
                </a:rPr>
                <a:t>（年报）</a:t>
              </a:r>
              <a:endPar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8" name="Text Placeholder 5"/>
            <p:cNvSpPr txBox="1"/>
            <p:nvPr/>
          </p:nvSpPr>
          <p:spPr>
            <a:xfrm>
              <a:off x="5765523" y="3778400"/>
              <a:ext cx="2124755" cy="1323562"/>
            </a:xfrm>
            <a:prstGeom prst="rect">
              <a:avLst/>
            </a:prstGeom>
          </p:spPr>
          <p:txBody>
            <a:bodyPr vert="horz" lIns="0" tIns="0" rIns="0" bIns="0" rtlCol="0" anchor="ctr">
              <a:noAutofit/>
            </a:bodyPr>
            <a:p>
              <a:pPr algn="ctr">
                <a:lnSpc>
                  <a:spcPct val="100000"/>
                </a:lnSpc>
              </a:pPr>
              <a:r>
                <a:rPr lang="zh-CN" altLang="en-US" sz="3200" b="1" dirty="0" smtClean="0">
                  <a:solidFill>
                    <a:schemeClr val="bg1"/>
                  </a:solidFill>
                  <a:latin typeface="微软雅黑" panose="020B0503020204020204" pitchFamily="34" charset="-122"/>
                  <a:ea typeface="微软雅黑" panose="020B0503020204020204" pitchFamily="34" charset="-122"/>
                </a:rPr>
                <a:t>常用数据</a:t>
              </a:r>
              <a:endParaRPr lang="en-US" altLang="zh-CN" sz="3200" b="1" dirty="0" smtClean="0">
                <a:solidFill>
                  <a:schemeClr val="bg1"/>
                </a:solidFill>
                <a:latin typeface="微软雅黑" panose="020B0503020204020204" pitchFamily="34" charset="-122"/>
                <a:ea typeface="微软雅黑" panose="020B0503020204020204" pitchFamily="34" charset="-122"/>
              </a:endParaRPr>
            </a:p>
            <a:p>
              <a:pPr algn="ctr">
                <a:lnSpc>
                  <a:spcPct val="100000"/>
                </a:lnSpc>
              </a:pPr>
              <a:r>
                <a:rPr lang="zh-CN" altLang="en-US" sz="3200" b="1" dirty="0" smtClean="0">
                  <a:solidFill>
                    <a:schemeClr val="bg1"/>
                  </a:solidFill>
                  <a:latin typeface="微软雅黑" panose="020B0503020204020204" pitchFamily="34" charset="-122"/>
                  <a:ea typeface="微软雅黑" panose="020B0503020204020204" pitchFamily="34" charset="-122"/>
                </a:rPr>
                <a:t>审核方法</a:t>
              </a:r>
              <a:endParaRPr lang="en-GB" altLang="zh-CN" sz="3200" b="1" dirty="0">
                <a:solidFill>
                  <a:schemeClr val="bg1"/>
                </a:solidFill>
                <a:latin typeface="微软雅黑" panose="020B0503020204020204" pitchFamily="34" charset="-122"/>
                <a:ea typeface="微软雅黑" panose="020B0503020204020204" pitchFamily="34" charset="-122"/>
              </a:endParaRPr>
            </a:p>
          </p:txBody>
        </p:sp>
        <p:sp>
          <p:nvSpPr>
            <p:cNvPr id="40" name="Shape 2026"/>
            <p:cNvSpPr/>
            <p:nvPr/>
          </p:nvSpPr>
          <p:spPr>
            <a:xfrm>
              <a:off x="8975978" y="3192320"/>
              <a:ext cx="2038446" cy="765220"/>
            </a:xfrm>
            <a:prstGeom prst="rect">
              <a:avLst/>
            </a:prstGeom>
            <a:ln w="12700">
              <a:miter lim="400000"/>
            </a:ln>
          </p:spPr>
          <p:txBody>
            <a:bodyPr lIns="0" tIns="0" rIns="0" bIns="0" anchor="ctr"/>
            <a:p>
              <a:pPr>
                <a:lnSpc>
                  <a:spcPct val="120000"/>
                </a:lnSpc>
              </a:pPr>
              <a:r>
                <a:rPr lang="en-US" altLang="zh-CN" sz="2800" b="1" dirty="0">
                  <a:solidFill>
                    <a:schemeClr val="tx1">
                      <a:lumMod val="75000"/>
                      <a:lumOff val="25000"/>
                    </a:schemeClr>
                  </a:solidFill>
                  <a:latin typeface="微软雅黑" panose="020B0503020204020204" pitchFamily="34" charset="-122"/>
                  <a:ea typeface="微软雅黑" panose="020B0503020204020204" pitchFamily="34" charset="-122"/>
                </a:rPr>
                <a:t>4.</a:t>
              </a:r>
              <a:r>
                <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rPr>
                <a:t>年度对比</a:t>
              </a:r>
              <a:endPar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Shape 2028"/>
            <p:cNvSpPr/>
            <p:nvPr/>
          </p:nvSpPr>
          <p:spPr>
            <a:xfrm>
              <a:off x="8919995" y="4687749"/>
              <a:ext cx="1957411" cy="1056688"/>
            </a:xfrm>
            <a:prstGeom prst="rect">
              <a:avLst/>
            </a:prstGeom>
            <a:ln w="12700">
              <a:miter lim="400000"/>
            </a:ln>
          </p:spPr>
          <p:txBody>
            <a:bodyPr lIns="0" tIns="0" rIns="0" bIns="0" anchor="ctr"/>
            <a:p>
              <a:pPr>
                <a:lnSpc>
                  <a:spcPct val="120000"/>
                </a:lnSpc>
              </a:pPr>
              <a:r>
                <a:rPr lang="en-US" altLang="zh-CN" sz="2800" b="1" dirty="0">
                  <a:solidFill>
                    <a:schemeClr val="tx1">
                      <a:lumMod val="75000"/>
                      <a:lumOff val="25000"/>
                    </a:schemeClr>
                  </a:solidFill>
                  <a:latin typeface="微软雅黑" panose="020B0503020204020204" pitchFamily="34" charset="-122"/>
                  <a:ea typeface="微软雅黑" panose="020B0503020204020204" pitchFamily="34" charset="-122"/>
                </a:rPr>
                <a:t>5.</a:t>
              </a:r>
              <a:r>
                <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rPr>
                <a:t>重要</a:t>
              </a:r>
              <a:r>
                <a:rPr lang="zh-CN" altLang="en-US" sz="2800" b="1" dirty="0" smtClean="0">
                  <a:solidFill>
                    <a:schemeClr val="tx1">
                      <a:lumMod val="75000"/>
                      <a:lumOff val="25000"/>
                    </a:schemeClr>
                  </a:solidFill>
                  <a:latin typeface="微软雅黑" panose="020B0503020204020204" pitchFamily="34" charset="-122"/>
                  <a:ea typeface="微软雅黑" panose="020B0503020204020204" pitchFamily="34" charset="-122"/>
                </a:rPr>
                <a:t>指标</a:t>
              </a:r>
              <a:endPar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en-US" altLang="zh-CN" sz="2800" b="1" dirty="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2800" b="1" dirty="0" smtClean="0">
                  <a:solidFill>
                    <a:schemeClr val="tx1">
                      <a:lumMod val="75000"/>
                      <a:lumOff val="25000"/>
                    </a:schemeClr>
                  </a:solidFill>
                  <a:latin typeface="微软雅黑" panose="020B0503020204020204" pitchFamily="34" charset="-122"/>
                  <a:ea typeface="微软雅黑" panose="020B0503020204020204" pitchFamily="34" charset="-122"/>
                </a:rPr>
                <a:t>排序</a:t>
              </a:r>
              <a:endPar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Shape 2036"/>
            <p:cNvSpPr/>
            <p:nvPr/>
          </p:nvSpPr>
          <p:spPr>
            <a:xfrm>
              <a:off x="11274784" y="5038046"/>
              <a:ext cx="322062" cy="357952"/>
            </a:xfrm>
            <a:custGeom>
              <a:avLst/>
              <a:gdLst/>
              <a:ahLst/>
              <a:cxnLst>
                <a:cxn ang="0">
                  <a:pos x="wd2" y="hd2"/>
                </a:cxn>
                <a:cxn ang="5400000">
                  <a:pos x="wd2" y="hd2"/>
                </a:cxn>
                <a:cxn ang="10800000">
                  <a:pos x="wd2" y="hd2"/>
                </a:cxn>
                <a:cxn ang="16200000">
                  <a:pos x="wd2" y="hd2"/>
                </a:cxn>
              </a:cxnLst>
              <a:rect l="0" t="0" r="r" b="b"/>
              <a:pathLst>
                <a:path w="21153" h="21260" extrusionOk="0">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FFFFFF"/>
            </a:solidFill>
            <a:ln w="12700" cap="flat">
              <a:noFill/>
              <a:miter lim="400000"/>
            </a:ln>
            <a:effectLst/>
          </p:spPr>
          <p:txBody>
            <a:bodyPr wrap="square" lIns="0" tIns="0" rIns="0" bIns="0" numCol="1" anchor="ctr">
              <a:noAutofit/>
            </a:bodyPr>
            <a:p>
              <a:pPr lvl="0"/>
              <a:endParaRPr sz="1300"/>
            </a:p>
          </p:txBody>
        </p:sp>
        <p:sp>
          <p:nvSpPr>
            <p:cNvPr id="35" name="Shape 2017"/>
            <p:cNvSpPr/>
            <p:nvPr/>
          </p:nvSpPr>
          <p:spPr>
            <a:xfrm>
              <a:off x="5379849" y="1325256"/>
              <a:ext cx="2852323" cy="1407489"/>
            </a:xfrm>
            <a:prstGeom prst="roundRect">
              <a:avLst>
                <a:gd name="adj" fmla="val 6918"/>
              </a:avLst>
            </a:prstGeom>
            <a:noFill/>
            <a:ln w="12700">
              <a:solidFill>
                <a:srgbClr val="A6AAA9"/>
              </a:solidFill>
              <a:miter lim="400000"/>
            </a:ln>
          </p:spPr>
          <p:txBody>
            <a:bodyPr lIns="14288" tIns="14288" rIns="14288" bIns="14288" anchor="ctr"/>
            <a:p>
              <a:pPr lvl="0"/>
              <a:endParaRPr sz="1300"/>
            </a:p>
          </p:txBody>
        </p:sp>
        <p:grpSp>
          <p:nvGrpSpPr>
            <p:cNvPr id="37" name="Group 2031"/>
            <p:cNvGrpSpPr/>
            <p:nvPr/>
          </p:nvGrpSpPr>
          <p:grpSpPr>
            <a:xfrm>
              <a:off x="4999704" y="1630321"/>
              <a:ext cx="765254" cy="797358"/>
              <a:chOff x="0" y="0"/>
              <a:chExt cx="1910968" cy="1910968"/>
            </a:xfrm>
          </p:grpSpPr>
          <p:sp>
            <p:nvSpPr>
              <p:cNvPr id="39" name="Shape 2029"/>
              <p:cNvSpPr/>
              <p:nvPr/>
            </p:nvSpPr>
            <p:spPr>
              <a:xfrm>
                <a:off x="0" y="0"/>
                <a:ext cx="1910969" cy="191096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p>
                <a:pPr lvl="0"/>
                <a:endParaRPr sz="1300"/>
              </a:p>
            </p:txBody>
          </p:sp>
          <p:sp>
            <p:nvSpPr>
              <p:cNvPr id="41" name="Shape 2030"/>
              <p:cNvSpPr/>
              <p:nvPr/>
            </p:nvSpPr>
            <p:spPr>
              <a:xfrm>
                <a:off x="553362" y="560070"/>
                <a:ext cx="804244" cy="706915"/>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cap="flat">
                <a:noFill/>
                <a:miter lim="400000"/>
              </a:ln>
              <a:effectLst/>
            </p:spPr>
            <p:txBody>
              <a:bodyPr wrap="square" lIns="0" tIns="0" rIns="0" bIns="0" numCol="1" anchor="t">
                <a:noAutofit/>
              </a:bodyPr>
              <a:p>
                <a:pPr lvl="0"/>
                <a:endParaRPr sz="1300"/>
              </a:p>
            </p:txBody>
          </p:sp>
        </p:grpSp>
        <p:sp>
          <p:nvSpPr>
            <p:cNvPr id="44" name="Shape 2022"/>
            <p:cNvSpPr/>
            <p:nvPr/>
          </p:nvSpPr>
          <p:spPr>
            <a:xfrm>
              <a:off x="5986554" y="1487372"/>
              <a:ext cx="1886213" cy="1083255"/>
            </a:xfrm>
            <a:prstGeom prst="rect">
              <a:avLst/>
            </a:prstGeom>
            <a:ln w="12700">
              <a:miter lim="400000"/>
            </a:ln>
          </p:spPr>
          <p:txBody>
            <a:bodyPr lIns="0" tIns="0" rIns="0" bIns="0" anchor="ctr"/>
            <a:p>
              <a:r>
                <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2800" b="1" dirty="0" smtClean="0">
                  <a:solidFill>
                    <a:schemeClr val="tx1">
                      <a:lumMod val="75000"/>
                      <a:lumOff val="25000"/>
                    </a:schemeClr>
                  </a:solidFill>
                  <a:latin typeface="微软雅黑" panose="020B0503020204020204" pitchFamily="34" charset="-122"/>
                  <a:ea typeface="微软雅黑" panose="020B0503020204020204" pitchFamily="34" charset="-122"/>
                </a:rPr>
                <a:t>人工逐表</a:t>
              </a:r>
              <a:endPar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a:p>
              <a:r>
                <a:rPr lang="en-US" altLang="zh-CN" sz="2800" b="1" dirty="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8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2800" b="1" dirty="0" smtClean="0">
                  <a:solidFill>
                    <a:schemeClr val="tx1">
                      <a:lumMod val="75000"/>
                      <a:lumOff val="25000"/>
                    </a:schemeClr>
                  </a:solidFill>
                  <a:latin typeface="微软雅黑" panose="020B0503020204020204" pitchFamily="34" charset="-122"/>
                  <a:ea typeface="微软雅黑" panose="020B0503020204020204" pitchFamily="34" charset="-122"/>
                </a:rPr>
                <a:t>审核</a:t>
              </a:r>
              <a:endParaRPr lang="zh-CN" altLang="en-US"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3" name="文本框 2"/>
          <p:cNvSpPr txBox="1"/>
          <p:nvPr/>
        </p:nvSpPr>
        <p:spPr>
          <a:xfrm>
            <a:off x="624205" y="1588770"/>
            <a:ext cx="3846195" cy="460375"/>
          </a:xfrm>
          <a:prstGeom prst="rect">
            <a:avLst/>
          </a:prstGeom>
          <a:noFill/>
        </p:spPr>
        <p:txBody>
          <a:bodyPr wrap="square" rtlCol="0">
            <a:spAutoFit/>
          </a:bodyPr>
          <a:p>
            <a:r>
              <a:rPr lang="zh-CN" altLang="en-US" sz="2400" b="1">
                <a:solidFill>
                  <a:srgbClr val="FF0000"/>
                </a:solidFill>
              </a:rPr>
              <a:t>请务必导出报表进行审核！！</a:t>
            </a:r>
            <a:endParaRPr lang="zh-CN" altLang="en-US" sz="24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9"/>
          <p:cNvSpPr/>
          <p:nvPr/>
        </p:nvSpPr>
        <p:spPr bwMode="auto">
          <a:xfrm>
            <a:off x="342001" y="903031"/>
            <a:ext cx="2576347" cy="288815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grpSp>
        <p:nvGrpSpPr>
          <p:cNvPr id="3" name="组合 2"/>
          <p:cNvGrpSpPr/>
          <p:nvPr/>
        </p:nvGrpSpPr>
        <p:grpSpPr>
          <a:xfrm>
            <a:off x="546752" y="1116190"/>
            <a:ext cx="2196057" cy="2461843"/>
            <a:chOff x="5002386" y="2208630"/>
            <a:chExt cx="2196057" cy="2461843"/>
          </a:xfrm>
        </p:grpSpPr>
        <p:sp>
          <p:nvSpPr>
            <p:cNvPr id="4" name="Freeform 19"/>
            <p:cNvSpPr/>
            <p:nvPr/>
          </p:nvSpPr>
          <p:spPr bwMode="auto">
            <a:xfrm>
              <a:off x="5002386" y="2208630"/>
              <a:ext cx="2196057" cy="2461843"/>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sp>
          <p:nvSpPr>
            <p:cNvPr id="5" name="文本框 4"/>
            <p:cNvSpPr txBox="1"/>
            <p:nvPr/>
          </p:nvSpPr>
          <p:spPr>
            <a:xfrm flipH="1">
              <a:off x="5317747" y="2508526"/>
              <a:ext cx="1695450" cy="1861185"/>
            </a:xfrm>
            <a:prstGeom prst="rect">
              <a:avLst/>
            </a:prstGeom>
            <a:noFill/>
          </p:spPr>
          <p:txBody>
            <a:bodyPr wrap="none" rtlCol="0">
              <a:spAutoFit/>
            </a:bodyPr>
            <a:lstStyle/>
            <a:p>
              <a:r>
                <a:rPr lang="en-US" altLang="zh-CN" sz="11500" dirty="0">
                  <a:solidFill>
                    <a:schemeClr val="bg1"/>
                  </a:solidFill>
                  <a:latin typeface="Impact" panose="020B0806030902050204" pitchFamily="34" charset="0"/>
                </a:rPr>
                <a:t>0</a:t>
              </a:r>
              <a:r>
                <a:rPr lang="en-US" sz="11500" dirty="0">
                  <a:solidFill>
                    <a:schemeClr val="bg1"/>
                  </a:solidFill>
                  <a:latin typeface="Impact" panose="020B0806030902050204" pitchFamily="34" charset="0"/>
                </a:rPr>
                <a:t>4</a:t>
              </a:r>
              <a:endParaRPr lang="en-US" sz="11500" dirty="0">
                <a:solidFill>
                  <a:schemeClr val="bg1"/>
                </a:solidFill>
                <a:latin typeface="Impact" panose="020B0806030902050204" pitchFamily="34" charset="0"/>
              </a:endParaRPr>
            </a:p>
          </p:txBody>
        </p:sp>
      </p:grpSp>
      <p:sp>
        <p:nvSpPr>
          <p:cNvPr id="6" name="文本框 5"/>
          <p:cNvSpPr txBox="1"/>
          <p:nvPr/>
        </p:nvSpPr>
        <p:spPr>
          <a:xfrm>
            <a:off x="3048460" y="2050204"/>
            <a:ext cx="9001760" cy="829945"/>
          </a:xfrm>
          <a:prstGeom prst="rect">
            <a:avLst/>
          </a:prstGeom>
          <a:noFill/>
        </p:spPr>
        <p:txBody>
          <a:bodyPr wrap="none" rtlCol="0">
            <a:spAutoFit/>
          </a:bodyPr>
          <a:lstStyle/>
          <a:p>
            <a:pPr algn="l"/>
            <a:r>
              <a:rPr lang="zh-CN" altLang="en-US" sz="4800" b="1" dirty="0">
                <a:solidFill>
                  <a:srgbClr val="084C8B"/>
                </a:solidFill>
                <a:latin typeface="微软雅黑" panose="020B0503020204020204" pitchFamily="34" charset="-122"/>
                <a:ea typeface="微软雅黑" panose="020B0503020204020204" pitchFamily="34" charset="-122"/>
                <a:sym typeface="Arial" panose="020B0604020202020204" pitchFamily="34" charset="0"/>
              </a:rPr>
              <a:t>布置2023年湖北省广电统计工作</a:t>
            </a:r>
            <a:endParaRPr lang="zh-CN" altLang="en-US" sz="4800" b="1" dirty="0">
              <a:solidFill>
                <a:srgbClr val="084C8B"/>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250"/>
                                        <p:tgtEl>
                                          <p:spTgt spid="2"/>
                                        </p:tgtEl>
                                      </p:cBhvr>
                                    </p:animEffect>
                                  </p:childTnLst>
                                </p:cTn>
                              </p:par>
                            </p:childTnLst>
                          </p:cTn>
                        </p:par>
                        <p:par>
                          <p:cTn id="8" fill="hold">
                            <p:stCondLst>
                              <p:cond delay="1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2000"/>
                            </p:stCondLst>
                            <p:childTnLst>
                              <p:par>
                                <p:cTn id="15" presetID="16" presetClass="entr" presetSubtype="37"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out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6695" y="274320"/>
            <a:ext cx="11168380" cy="472440"/>
          </a:xfrm>
        </p:spPr>
        <p:txBody>
          <a:bodyPr>
            <a:noAutofit/>
          </a:bodyPr>
          <a:lstStyle/>
          <a:p>
            <a:r>
              <a:rPr sz="2000" dirty="0">
                <a:latin typeface="微软雅黑" panose="020B0503020204020204" pitchFamily="34" charset="-122"/>
                <a:ea typeface="微软雅黑" panose="020B0503020204020204" pitchFamily="34" charset="-122"/>
                <a:cs typeface="+mn-cs"/>
                <a:sym typeface="+mn-ea"/>
              </a:rPr>
              <a:t>布置2023年湖北省广电统计工作</a:t>
            </a:r>
            <a:endParaRPr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4246245"/>
          </a:xfrm>
          <a:prstGeom prst="rect">
            <a:avLst/>
          </a:prstGeom>
        </p:spPr>
        <p:txBody>
          <a:bodyPr wrap="square">
            <a:spAutoFit/>
          </a:bodyPr>
          <a:p>
            <a:pPr marR="0" lvl="0" indent="0" algn="l" defTabSz="914400" rtl="0" eaLnBrk="0" fontAlgn="base" latinLnBrk="0" hangingPunct="0">
              <a:lnSpc>
                <a:spcPct val="150000"/>
              </a:lnSpc>
              <a:spcBef>
                <a:spcPts val="0"/>
              </a:spcBef>
              <a:spcAft>
                <a:spcPct val="0"/>
              </a:spcAft>
              <a:buClr>
                <a:srgbClr val="1F4C6B"/>
              </a:buClr>
              <a:buSzTx/>
              <a:buNone/>
              <a:defRPr/>
            </a:pPr>
            <a:r>
              <a:rPr sz="2000" b="1" dirty="0">
                <a:latin typeface="微软雅黑" panose="020B0503020204020204" pitchFamily="34" charset="-122"/>
                <a:ea typeface="微软雅黑" panose="020B0503020204020204" pitchFamily="34" charset="-122"/>
                <a:cs typeface="微软雅黑" panose="020B0503020204020204" pitchFamily="34" charset="-122"/>
                <a:sym typeface="+mn-ea"/>
              </a:rPr>
              <a:t>（一）</a:t>
            </a:r>
            <a:r>
              <a:rPr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四季度季报</a:t>
            </a:r>
            <a:r>
              <a:rPr sz="2000" b="1" dirty="0">
                <a:latin typeface="微软雅黑" panose="020B0503020204020204" pitchFamily="34" charset="-122"/>
                <a:ea typeface="微软雅黑" panose="020B0503020204020204" pitchFamily="34" charset="-122"/>
                <a:cs typeface="微软雅黑" panose="020B0503020204020204" pitchFamily="34" charset="-122"/>
                <a:sym typeface="+mn-ea"/>
              </a:rPr>
              <a:t>及</a:t>
            </a:r>
            <a:r>
              <a:rPr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快报报送时间</a:t>
            </a:r>
            <a:endParaRPr kumimoji="0" sz="2000" b="1" i="0" u="none" strike="noStrike" cap="none" spc="0" normalizeH="0" baseline="0" dirty="0">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0" fontAlgn="base" latinLnBrk="0" hangingPunct="0">
              <a:lnSpc>
                <a:spcPct val="150000"/>
              </a:lnSpc>
              <a:spcBef>
                <a:spcPts val="0"/>
              </a:spcBef>
              <a:spcAft>
                <a:spcPct val="0"/>
              </a:spcAft>
              <a:buClr>
                <a:srgbClr val="1F4C6B"/>
              </a:buClr>
              <a:buSzTx/>
              <a:buNone/>
              <a:defRPr/>
            </a:pPr>
            <a:r>
              <a:rPr sz="20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202</a:t>
            </a:r>
            <a:r>
              <a:rPr lang="en-US"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年</a:t>
            </a: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12月</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en-US"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5</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日</a:t>
            </a:r>
            <a:r>
              <a:rPr sz="2000" dirty="0" smtClean="0">
                <a:latin typeface="微软雅黑" panose="020B0503020204020204" pitchFamily="34" charset="-122"/>
                <a:ea typeface="微软雅黑" panose="020B0503020204020204" pitchFamily="34" charset="-122"/>
                <a:cs typeface="微软雅黑" panose="020B0503020204020204" pitchFamily="34" charset="-122"/>
                <a:sym typeface="+mn-ea"/>
              </a:rPr>
              <a:t>之前</a:t>
            </a:r>
            <a:r>
              <a:rPr lang="zh-CN" sz="2000" dirty="0">
                <a:latin typeface="微软雅黑" panose="020B0503020204020204" pitchFamily="34" charset="-122"/>
                <a:ea typeface="微软雅黑" panose="020B0503020204020204" pitchFamily="34" charset="-122"/>
                <a:cs typeface="微软雅黑" panose="020B0503020204020204" pitchFamily="34" charset="-122"/>
                <a:sym typeface="+mn-ea"/>
              </a:rPr>
              <a:t>完成网络报送</a:t>
            </a:r>
            <a:r>
              <a:rPr sz="20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kumimoji="0" sz="2000" i="0" u="none" strike="noStrike" cap="none" spc="0" normalizeH="0" baseline="0" dirty="0">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0" fontAlgn="base" latinLnBrk="0" hangingPunct="0">
              <a:lnSpc>
                <a:spcPct val="150000"/>
              </a:lnSpc>
              <a:spcBef>
                <a:spcPts val="0"/>
              </a:spcBef>
              <a:spcAft>
                <a:spcPct val="0"/>
              </a:spcAft>
              <a:buClr>
                <a:srgbClr val="1F4C6B"/>
              </a:buClr>
              <a:buSzTx/>
              <a:buNone/>
              <a:defRPr/>
            </a:pPr>
            <a:endParaRPr kumimoji="0" sz="2000" i="0" u="none" strike="noStrike" cap="none" spc="0" normalizeH="0" baseline="0" dirty="0">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0" fontAlgn="base" latinLnBrk="0" hangingPunct="0">
              <a:lnSpc>
                <a:spcPct val="150000"/>
              </a:lnSpc>
              <a:spcBef>
                <a:spcPts val="0"/>
              </a:spcBef>
              <a:spcAft>
                <a:spcPct val="0"/>
              </a:spcAft>
              <a:buClr>
                <a:srgbClr val="1F4C6B"/>
              </a:buClr>
              <a:buSzTx/>
              <a:buNone/>
              <a:defRPr/>
            </a:pPr>
            <a:r>
              <a:rPr sz="2000" b="1" dirty="0">
                <a:latin typeface="微软雅黑" panose="020B0503020204020204" pitchFamily="34" charset="-122"/>
                <a:ea typeface="微软雅黑" panose="020B0503020204020204" pitchFamily="34" charset="-122"/>
                <a:cs typeface="微软雅黑" panose="020B0503020204020204" pitchFamily="34" charset="-122"/>
                <a:sym typeface="+mn-ea"/>
              </a:rPr>
              <a:t>（二）年报报送时间及报送要求</a:t>
            </a:r>
            <a:endParaRPr kumimoji="0" sz="2000" b="1" i="0" u="none" strike="noStrike" cap="none" spc="0" normalizeH="0" baseline="0" dirty="0">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0" fontAlgn="base" latinLnBrk="0" hangingPunct="0">
              <a:lnSpc>
                <a:spcPct val="150000"/>
              </a:lnSpc>
              <a:spcBef>
                <a:spcPts val="0"/>
              </a:spcBef>
              <a:spcAft>
                <a:spcPct val="0"/>
              </a:spcAft>
              <a:buClr>
                <a:srgbClr val="1F4C6B"/>
              </a:buClr>
              <a:buSzTx/>
              <a:buNone/>
              <a:defRPr/>
            </a:pPr>
            <a:r>
              <a:rPr sz="2000" dirty="0">
                <a:latin typeface="微软雅黑" panose="020B0503020204020204" pitchFamily="34" charset="-122"/>
                <a:ea typeface="微软雅黑" panose="020B0503020204020204" pitchFamily="34" charset="-122"/>
                <a:cs typeface="微软雅黑" panose="020B0503020204020204" pitchFamily="34" charset="-122"/>
                <a:sym typeface="+mn-ea"/>
              </a:rPr>
              <a:t> 1、时间：</a:t>
            </a: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202</a:t>
            </a:r>
            <a:r>
              <a:rPr lang="en-US"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4</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年</a:t>
            </a:r>
            <a:r>
              <a:rPr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1月</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en-US"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0</a:t>
            </a:r>
            <a:r>
              <a:rPr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日</a:t>
            </a:r>
            <a:r>
              <a:rPr sz="2000" dirty="0" smtClean="0">
                <a:latin typeface="微软雅黑" panose="020B0503020204020204" pitchFamily="34" charset="-122"/>
                <a:ea typeface="微软雅黑" panose="020B0503020204020204" pitchFamily="34" charset="-122"/>
                <a:cs typeface="微软雅黑" panose="020B0503020204020204" pitchFamily="34" charset="-122"/>
                <a:sym typeface="+mn-ea"/>
              </a:rPr>
              <a:t>之前完成上报</a:t>
            </a:r>
            <a:r>
              <a:rPr sz="20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kumimoji="0" sz="2000" i="0" u="none" strike="noStrike" cap="none" spc="0" normalizeH="0" baseline="0" dirty="0">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0" fontAlgn="base" latinLnBrk="0" hangingPunct="0">
              <a:lnSpc>
                <a:spcPct val="150000"/>
              </a:lnSpc>
              <a:spcBef>
                <a:spcPts val="0"/>
              </a:spcBef>
              <a:spcAft>
                <a:spcPct val="0"/>
              </a:spcAft>
              <a:buClr>
                <a:srgbClr val="1F4C6B"/>
              </a:buClr>
              <a:buSzTx/>
              <a:buNone/>
              <a:defRPr/>
            </a:pPr>
            <a:r>
              <a:rPr sz="2000" dirty="0">
                <a:latin typeface="微软雅黑" panose="020B0503020204020204" pitchFamily="34" charset="-122"/>
                <a:ea typeface="微软雅黑" panose="020B0503020204020204" pitchFamily="34" charset="-122"/>
                <a:cs typeface="微软雅黑" panose="020B0503020204020204" pitchFamily="34" charset="-122"/>
                <a:sym typeface="+mn-ea"/>
              </a:rPr>
              <a:t> 2、报送要求：</a:t>
            </a:r>
            <a:endParaRPr kumimoji="0" sz="2000" i="0" u="none" strike="noStrike" cap="none" spc="0" normalizeH="0" baseline="0" dirty="0">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0" fontAlgn="base" latinLnBrk="0" hangingPunct="0">
              <a:lnSpc>
                <a:spcPct val="150000"/>
              </a:lnSpc>
              <a:spcBef>
                <a:spcPts val="0"/>
              </a:spcBef>
              <a:spcAft>
                <a:spcPct val="0"/>
              </a:spcAft>
              <a:buClr>
                <a:srgbClr val="1F4C6B"/>
              </a:buClr>
              <a:buSzTx/>
              <a:buNone/>
              <a:defRPr/>
            </a:pPr>
            <a:r>
              <a:rPr sz="2000" b="1" dirty="0">
                <a:latin typeface="微软雅黑" panose="020B0503020204020204" pitchFamily="34" charset="-122"/>
                <a:ea typeface="微软雅黑" panose="020B0503020204020204" pitchFamily="34" charset="-122"/>
                <a:cs typeface="微软雅黑" panose="020B0503020204020204" pitchFamily="34" charset="-122"/>
                <a:sym typeface="+mn-ea"/>
              </a:rPr>
              <a:t>（1）强化审核、落实责任，确保统计数据质量</a:t>
            </a:r>
            <a:endParaRPr kumimoji="0" sz="2000" b="1" i="0" u="none" strike="noStrike" cap="none" spc="0" normalizeH="0" baseline="0" dirty="0">
              <a:latin typeface="微软雅黑" panose="020B0503020204020204" pitchFamily="34" charset="-122"/>
              <a:ea typeface="微软雅黑" panose="020B0503020204020204" pitchFamily="34" charset="-122"/>
              <a:cs typeface="微软雅黑" panose="020B0503020204020204" pitchFamily="34" charset="-122"/>
            </a:endParaRPr>
          </a:p>
          <a:p>
            <a:pPr marR="0" lvl="0" indent="0" algn="l" defTabSz="914400" rtl="0" eaLnBrk="0" fontAlgn="base" latinLnBrk="0" hangingPunct="0">
              <a:lnSpc>
                <a:spcPct val="150000"/>
              </a:lnSpc>
              <a:spcBef>
                <a:spcPts val="0"/>
              </a:spcBef>
              <a:spcAft>
                <a:spcPct val="0"/>
              </a:spcAft>
              <a:buClr>
                <a:srgbClr val="1F4C6B"/>
              </a:buClr>
              <a:buSzTx/>
              <a:buNone/>
              <a:defRPr/>
            </a:pPr>
            <a:r>
              <a:rPr lang="en-US" sz="20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dirty="0" err="1" smtClean="0">
                <a:latin typeface="微软雅黑" panose="020B0503020204020204" pitchFamily="34" charset="-122"/>
                <a:ea typeface="微软雅黑" panose="020B0503020204020204" pitchFamily="34" charset="-122"/>
                <a:cs typeface="微软雅黑" panose="020B0503020204020204" pitchFamily="34" charset="-122"/>
                <a:sym typeface="+mn-ea"/>
              </a:rPr>
              <a:t>各级广播电视主管部门要做好所辖区域</a:t>
            </a:r>
            <a:r>
              <a:rPr sz="2000" dirty="0" err="1">
                <a:latin typeface="微软雅黑" panose="020B0503020204020204" pitchFamily="34" charset="-122"/>
                <a:ea typeface="微软雅黑" panose="020B0503020204020204" pitchFamily="34" charset="-122"/>
                <a:cs typeface="微软雅黑" panose="020B0503020204020204" pitchFamily="34" charset="-122"/>
                <a:sym typeface="+mn-ea"/>
              </a:rPr>
              <a:t>、所辖单位的统计报表填报、报告编制、指标解释等的组织、指导、管理和监督工作</a:t>
            </a:r>
            <a:r>
              <a:rPr sz="20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9"/>
          <p:cNvSpPr/>
          <p:nvPr/>
        </p:nvSpPr>
        <p:spPr bwMode="auto">
          <a:xfrm>
            <a:off x="342001" y="903031"/>
            <a:ext cx="2576347" cy="2888159"/>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no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grpSp>
        <p:nvGrpSpPr>
          <p:cNvPr id="3" name="组合 2"/>
          <p:cNvGrpSpPr/>
          <p:nvPr/>
        </p:nvGrpSpPr>
        <p:grpSpPr>
          <a:xfrm>
            <a:off x="546752" y="1116190"/>
            <a:ext cx="2196057" cy="2461843"/>
            <a:chOff x="5002386" y="2208630"/>
            <a:chExt cx="2196057" cy="2461843"/>
          </a:xfrm>
        </p:grpSpPr>
        <p:sp>
          <p:nvSpPr>
            <p:cNvPr id="4" name="Freeform 19"/>
            <p:cNvSpPr/>
            <p:nvPr/>
          </p:nvSpPr>
          <p:spPr bwMode="auto">
            <a:xfrm>
              <a:off x="5002386" y="2208630"/>
              <a:ext cx="2196057" cy="2461843"/>
            </a:xfrm>
            <a:custGeom>
              <a:avLst/>
              <a:gdLst>
                <a:gd name="T0" fmla="*/ 772 w 772"/>
                <a:gd name="T1" fmla="*/ 596 h 865"/>
                <a:gd name="T2" fmla="*/ 721 w 772"/>
                <a:gd name="T3" fmla="*/ 685 h 865"/>
                <a:gd name="T4" fmla="*/ 437 w 772"/>
                <a:gd name="T5" fmla="*/ 849 h 865"/>
                <a:gd name="T6" fmla="*/ 335 w 772"/>
                <a:gd name="T7" fmla="*/ 849 h 865"/>
                <a:gd name="T8" fmla="*/ 51 w 772"/>
                <a:gd name="T9" fmla="*/ 685 h 865"/>
                <a:gd name="T10" fmla="*/ 0 w 772"/>
                <a:gd name="T11" fmla="*/ 596 h 865"/>
                <a:gd name="T12" fmla="*/ 0 w 772"/>
                <a:gd name="T13" fmla="*/ 268 h 865"/>
                <a:gd name="T14" fmla="*/ 51 w 772"/>
                <a:gd name="T15" fmla="*/ 180 h 865"/>
                <a:gd name="T16" fmla="*/ 335 w 772"/>
                <a:gd name="T17" fmla="*/ 16 h 865"/>
                <a:gd name="T18" fmla="*/ 437 w 772"/>
                <a:gd name="T19" fmla="*/ 16 h 865"/>
                <a:gd name="T20" fmla="*/ 721 w 772"/>
                <a:gd name="T21" fmla="*/ 180 h 865"/>
                <a:gd name="T22" fmla="*/ 772 w 772"/>
                <a:gd name="T23" fmla="*/ 268 h 865"/>
                <a:gd name="T24" fmla="*/ 772 w 772"/>
                <a:gd name="T25" fmla="*/ 596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2" h="865">
                  <a:moveTo>
                    <a:pt x="772" y="596"/>
                  </a:moveTo>
                  <a:cubicBezTo>
                    <a:pt x="772" y="629"/>
                    <a:pt x="749" y="668"/>
                    <a:pt x="721" y="685"/>
                  </a:cubicBezTo>
                  <a:cubicBezTo>
                    <a:pt x="437" y="849"/>
                    <a:pt x="437" y="849"/>
                    <a:pt x="437" y="849"/>
                  </a:cubicBezTo>
                  <a:cubicBezTo>
                    <a:pt x="409" y="865"/>
                    <a:pt x="363" y="865"/>
                    <a:pt x="335" y="849"/>
                  </a:cubicBezTo>
                  <a:cubicBezTo>
                    <a:pt x="51" y="685"/>
                    <a:pt x="51" y="685"/>
                    <a:pt x="51" y="685"/>
                  </a:cubicBezTo>
                  <a:cubicBezTo>
                    <a:pt x="23" y="668"/>
                    <a:pt x="0" y="629"/>
                    <a:pt x="0" y="596"/>
                  </a:cubicBezTo>
                  <a:cubicBezTo>
                    <a:pt x="0" y="268"/>
                    <a:pt x="0" y="268"/>
                    <a:pt x="0" y="268"/>
                  </a:cubicBezTo>
                  <a:cubicBezTo>
                    <a:pt x="0" y="236"/>
                    <a:pt x="23" y="196"/>
                    <a:pt x="51" y="180"/>
                  </a:cubicBezTo>
                  <a:cubicBezTo>
                    <a:pt x="335" y="16"/>
                    <a:pt x="335" y="16"/>
                    <a:pt x="335" y="16"/>
                  </a:cubicBezTo>
                  <a:cubicBezTo>
                    <a:pt x="363" y="0"/>
                    <a:pt x="409" y="0"/>
                    <a:pt x="437" y="16"/>
                  </a:cubicBezTo>
                  <a:cubicBezTo>
                    <a:pt x="721" y="180"/>
                    <a:pt x="721" y="180"/>
                    <a:pt x="721" y="180"/>
                  </a:cubicBezTo>
                  <a:cubicBezTo>
                    <a:pt x="749" y="196"/>
                    <a:pt x="772" y="236"/>
                    <a:pt x="772" y="268"/>
                  </a:cubicBezTo>
                  <a:lnTo>
                    <a:pt x="772" y="596"/>
                  </a:ln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4C8B"/>
                </a:solidFill>
              </a:endParaRPr>
            </a:p>
          </p:txBody>
        </p:sp>
        <p:sp>
          <p:nvSpPr>
            <p:cNvPr id="5" name="文本框 4"/>
            <p:cNvSpPr txBox="1"/>
            <p:nvPr/>
          </p:nvSpPr>
          <p:spPr>
            <a:xfrm flipH="1">
              <a:off x="5317747" y="2508526"/>
              <a:ext cx="1535998" cy="1862048"/>
            </a:xfrm>
            <a:prstGeom prst="rect">
              <a:avLst/>
            </a:prstGeom>
            <a:noFill/>
          </p:spPr>
          <p:txBody>
            <a:bodyPr wrap="none" rtlCol="0">
              <a:spAutoFit/>
            </a:bodyPr>
            <a:lstStyle/>
            <a:p>
              <a:r>
                <a:rPr lang="en-US" altLang="zh-CN" sz="11500" dirty="0">
                  <a:solidFill>
                    <a:schemeClr val="bg1"/>
                  </a:solidFill>
                  <a:latin typeface="Impact" panose="020B0806030902050204" pitchFamily="34" charset="0"/>
                </a:rPr>
                <a:t>01</a:t>
              </a:r>
              <a:endParaRPr lang="zh-CN" altLang="en-US" sz="11500" dirty="0">
                <a:solidFill>
                  <a:schemeClr val="bg1"/>
                </a:solidFill>
                <a:latin typeface="Impact" panose="020B0806030902050204" pitchFamily="34" charset="0"/>
              </a:endParaRPr>
            </a:p>
          </p:txBody>
        </p:sp>
      </p:grpSp>
      <p:sp>
        <p:nvSpPr>
          <p:cNvPr id="6" name="文本框 5"/>
          <p:cNvSpPr txBox="1"/>
          <p:nvPr/>
        </p:nvSpPr>
        <p:spPr>
          <a:xfrm>
            <a:off x="3089735" y="1415839"/>
            <a:ext cx="8717280" cy="1568450"/>
          </a:xfrm>
          <a:prstGeom prst="rect">
            <a:avLst/>
          </a:prstGeom>
          <a:noFill/>
        </p:spPr>
        <p:txBody>
          <a:bodyPr wrap="none" rtlCol="0">
            <a:spAutoFit/>
          </a:bodyPr>
          <a:lstStyle/>
          <a:p>
            <a:pPr algn="l"/>
            <a:r>
              <a:rPr lang="zh-CN" altLang="en-US" sz="4800" b="1" dirty="0">
                <a:solidFill>
                  <a:srgbClr val="084C8B"/>
                </a:solidFill>
                <a:latin typeface="微软雅黑" panose="020B0503020204020204" pitchFamily="34" charset="-122"/>
                <a:ea typeface="微软雅黑" panose="020B0503020204020204" pitchFamily="34" charset="-122"/>
                <a:sym typeface="Arial" panose="020B0604020202020204" pitchFamily="34" charset="0"/>
              </a:rPr>
              <a:t>广播电视行业统计管理相关规定</a:t>
            </a:r>
            <a:endParaRPr lang="zh-CN" altLang="en-US" sz="4800" b="1" dirty="0" smtClean="0">
              <a:solidFill>
                <a:schemeClr val="accent1"/>
              </a:solidFill>
              <a:latin typeface="Arial" panose="020B0604020202020204" pitchFamily="34" charset="0"/>
              <a:ea typeface="微软雅黑" panose="020B0503020204020204" pitchFamily="34" charset="-122"/>
              <a:sym typeface="Arial" panose="020B0604020202020204" pitchFamily="34" charset="0"/>
            </a:endParaRPr>
          </a:p>
          <a:p>
            <a:endParaRPr lang="zh-CN" altLang="en-US" sz="4800" b="1" dirty="0">
              <a:solidFill>
                <a:srgbClr val="084C8B"/>
              </a:solidFill>
              <a:latin typeface="微软雅黑" panose="020B0503020204020204" pitchFamily="34" charset="-122"/>
              <a:ea typeface="微软雅黑" panose="020B0503020204020204" pitchFamily="34" charset="-122"/>
            </a:endParaRPr>
          </a:p>
        </p:txBody>
      </p:sp>
      <p:sp>
        <p:nvSpPr>
          <p:cNvPr id="7" name="TextBox 24"/>
          <p:cNvSpPr txBox="1"/>
          <p:nvPr/>
        </p:nvSpPr>
        <p:spPr>
          <a:xfrm>
            <a:off x="3357880" y="2371090"/>
            <a:ext cx="7420610" cy="736600"/>
          </a:xfrm>
          <a:prstGeom prst="rect">
            <a:avLst/>
          </a:prstGeom>
          <a:noFill/>
        </p:spPr>
        <p:txBody>
          <a:bodyPr wrap="square" lIns="60469" tIns="30235" rIns="60469" bIns="30235" rtlCol="0">
            <a:spAutoFit/>
          </a:bodyPr>
          <a:lstStyle/>
          <a:p>
            <a:r>
              <a:rPr lang="zh-CN" altLang="en-US" sz="2000" dirty="0">
                <a:solidFill>
                  <a:srgbClr val="084C8B"/>
                </a:solidFill>
                <a:latin typeface="微软雅黑" panose="020B0503020204020204" pitchFamily="34" charset="-122"/>
                <a:ea typeface="微软雅黑" panose="020B0503020204020204" pitchFamily="34" charset="-122"/>
              </a:rPr>
              <a:t>√</a:t>
            </a:r>
            <a:r>
              <a:rPr lang="zh-CN" altLang="en-US" sz="2400" dirty="0">
                <a:solidFill>
                  <a:srgbClr val="084C8B"/>
                </a:solidFill>
                <a:latin typeface="微软雅黑" panose="020B0503020204020204" pitchFamily="34" charset="-122"/>
                <a:ea typeface="微软雅黑" panose="020B0503020204020204" pitchFamily="34" charset="-122"/>
              </a:rPr>
              <a:t> </a:t>
            </a:r>
            <a:r>
              <a:rPr lang="zh-CN" altLang="en-US" sz="2000" dirty="0">
                <a:solidFill>
                  <a:srgbClr val="084C8B"/>
                </a:solidFill>
                <a:latin typeface="微软雅黑" panose="020B0503020204020204" pitchFamily="34" charset="-122"/>
                <a:ea typeface="微软雅黑" panose="020B0503020204020204" pitchFamily="34" charset="-122"/>
              </a:rPr>
              <a:t>《湖北省防范和惩治广播电视和网络视听统计造假、弄虚作假责任制问责制规定》</a:t>
            </a:r>
            <a:endParaRPr lang="zh-CN" altLang="en-US" sz="2000" dirty="0">
              <a:solidFill>
                <a:srgbClr val="084C8B"/>
              </a:solidFill>
              <a:latin typeface="微软雅黑" panose="020B0503020204020204" pitchFamily="34" charset="-122"/>
              <a:ea typeface="微软雅黑" panose="020B0503020204020204" pitchFamily="34" charset="-122"/>
            </a:endParaRPr>
          </a:p>
        </p:txBody>
      </p:sp>
      <p:sp>
        <p:nvSpPr>
          <p:cNvPr id="10" name="TextBox 27"/>
          <p:cNvSpPr txBox="1"/>
          <p:nvPr/>
        </p:nvSpPr>
        <p:spPr>
          <a:xfrm>
            <a:off x="3300095" y="3453130"/>
            <a:ext cx="6776720" cy="367030"/>
          </a:xfrm>
          <a:prstGeom prst="rect">
            <a:avLst/>
          </a:prstGeom>
          <a:noFill/>
        </p:spPr>
        <p:txBody>
          <a:bodyPr wrap="square" lIns="60469" tIns="30235" rIns="60469" bIns="30235" rtlCol="0">
            <a:spAutoFit/>
          </a:bodyPr>
          <a:lstStyle/>
          <a:p>
            <a:r>
              <a:rPr lang="zh-CN" altLang="en-US" sz="2000" dirty="0">
                <a:solidFill>
                  <a:srgbClr val="084C8B"/>
                </a:solidFill>
                <a:latin typeface="微软雅黑" panose="020B0503020204020204" pitchFamily="34" charset="-122"/>
                <a:ea typeface="微软雅黑" panose="020B0503020204020204" pitchFamily="34" charset="-122"/>
              </a:rPr>
              <a:t>√ 《湖北省广播电视统计工作管理实施细则》</a:t>
            </a:r>
            <a:endParaRPr lang="zh-CN" altLang="en-US" sz="2000" dirty="0">
              <a:solidFill>
                <a:srgbClr val="084C8B"/>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250"/>
                                        <p:tgtEl>
                                          <p:spTgt spid="2"/>
                                        </p:tgtEl>
                                      </p:cBhvr>
                                    </p:animEffect>
                                  </p:childTnLst>
                                </p:cTn>
                              </p:par>
                            </p:childTnLst>
                          </p:cTn>
                        </p:par>
                        <p:par>
                          <p:cTn id="8" fill="hold">
                            <p:stCondLst>
                              <p:cond delay="1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2000"/>
                            </p:stCondLst>
                            <p:childTnLst>
                              <p:par>
                                <p:cTn id="15" presetID="16" presetClass="entr" presetSubtype="37"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outVertical)">
                                      <p:cBhvr>
                                        <p:cTn id="17" dur="500"/>
                                        <p:tgtEl>
                                          <p:spTgt spid="6"/>
                                        </p:tgtEl>
                                      </p:cBhvr>
                                    </p:animEffect>
                                  </p:childTnLst>
                                </p:cTn>
                              </p:par>
                            </p:childTnLst>
                          </p:cTn>
                        </p:par>
                        <p:par>
                          <p:cTn id="18" fill="hold">
                            <p:stCondLst>
                              <p:cond delay="2500"/>
                            </p:stCondLst>
                            <p:childTnLst>
                              <p:par>
                                <p:cTn id="19" presetID="2" presetClass="entr" presetSubtype="4"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60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7" grpId="0"/>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6695" y="274320"/>
            <a:ext cx="11168380" cy="472440"/>
          </a:xfrm>
        </p:spPr>
        <p:txBody>
          <a:bodyPr>
            <a:noAutofit/>
          </a:bodyPr>
          <a:lstStyle/>
          <a:p>
            <a:r>
              <a:rPr sz="2000" dirty="0">
                <a:latin typeface="微软雅黑" panose="020B0503020204020204" pitchFamily="34" charset="-122"/>
                <a:ea typeface="微软雅黑" panose="020B0503020204020204" pitchFamily="34" charset="-122"/>
                <a:cs typeface="+mn-cs"/>
                <a:sym typeface="+mn-ea"/>
              </a:rPr>
              <a:t>布置2023年湖北省广电统计工作</a:t>
            </a:r>
            <a:endParaRPr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129665" y="1523365"/>
            <a:ext cx="10447020" cy="4554220"/>
          </a:xfrm>
          <a:prstGeom prst="rect">
            <a:avLst/>
          </a:prstGeom>
        </p:spPr>
        <p:txBody>
          <a:bodyPr wrap="square">
            <a:spAutoFit/>
          </a:bodyPr>
          <a:p>
            <a:pPr marL="0" marR="0" lvl="0" indent="0" algn="l" defTabSz="914400" rtl="0" eaLnBrk="0" fontAlgn="base" latinLnBrk="0" hangingPunct="0">
              <a:lnSpc>
                <a:spcPct val="150000"/>
              </a:lnSpc>
              <a:spcBef>
                <a:spcPts val="0"/>
              </a:spcBef>
              <a:spcAft>
                <a:spcPct val="0"/>
              </a:spcAft>
              <a:buClr>
                <a:srgbClr val="1F4C6B"/>
              </a:buClr>
              <a:buSzTx/>
              <a:buNone/>
              <a:defRPr/>
            </a:pPr>
            <a:r>
              <a:rPr sz="2000" b="1"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（2）调整结构、更新信息，做好基本单位信息库维护</a:t>
            </a:r>
            <a:endParaRPr sz="2000" b="1"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L="0" marR="0" lvl="0" indent="457200" algn="l" defTabSz="914400" rtl="0" latinLnBrk="0">
              <a:lnSpc>
                <a:spcPct val="150000"/>
              </a:lnSpc>
              <a:spcBef>
                <a:spcPts val="0"/>
              </a:spcBef>
              <a:spcAft>
                <a:spcPct val="0"/>
              </a:spcAft>
              <a:buClr>
                <a:srgbClr val="1F4C6B"/>
              </a:buClr>
              <a:buSzTx/>
              <a:buNone/>
              <a:defRPr/>
            </a:pPr>
            <a:r>
              <a:rPr lang="en-US" sz="200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各级广播电视部门和单位要积极推进统计“全覆盖”，按照《广播电视和网络视听统计基本单位信息库管理办法》《广播电视和网络视听统计调查制度》，结合实际情况调整统计基本单位信息库中的单位树结构，进行单位基本信息更新、审核和确认，把握时间节点并确保该项工作在</a:t>
            </a:r>
            <a:r>
              <a:rPr sz="2000" b="1"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202</a:t>
            </a:r>
            <a:r>
              <a:rPr lang="en-US" sz="2000" b="1"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3</a:t>
            </a:r>
            <a:r>
              <a:rPr sz="2000" b="1"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年1月10日</a:t>
            </a:r>
            <a:r>
              <a:rPr sz="200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前完成。</a:t>
            </a:r>
            <a:endParaRPr sz="200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L="0" marR="0" lvl="0" indent="0" algn="l" defTabSz="914400" rtl="0" eaLnBrk="0" fontAlgn="base" latinLnBrk="0" hangingPunct="0">
              <a:spcBef>
                <a:spcPts val="0"/>
              </a:spcBef>
              <a:spcAft>
                <a:spcPct val="0"/>
              </a:spcAft>
              <a:buClr>
                <a:srgbClr val="1F4C6B"/>
              </a:buClr>
              <a:buSzTx/>
              <a:buNone/>
              <a:defRPr/>
            </a:pPr>
            <a:endParaRPr lang="en-US" sz="2000" b="1"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L="0" marR="0" lvl="0" indent="0" algn="l" defTabSz="914400" rtl="0" eaLnBrk="0" fontAlgn="base" latinLnBrk="0" hangingPunct="0">
              <a:lnSpc>
                <a:spcPct val="150000"/>
              </a:lnSpc>
              <a:spcBef>
                <a:spcPts val="0"/>
              </a:spcBef>
              <a:spcAft>
                <a:spcPct val="0"/>
              </a:spcAft>
              <a:buClr>
                <a:srgbClr val="1F4C6B"/>
              </a:buClr>
              <a:buSzTx/>
              <a:buNone/>
              <a:defRPr/>
            </a:pPr>
            <a:r>
              <a:rPr sz="2000" b="1"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（3）提高效率、确保时效，及时报送各项报表</a:t>
            </a:r>
            <a:endParaRPr sz="2000" b="1"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p>
            <a:pPr marL="0" marR="0" lvl="0" indent="457200" algn="l" defTabSz="914400" rtl="0" latinLnBrk="0">
              <a:lnSpc>
                <a:spcPct val="150000"/>
              </a:lnSpc>
              <a:spcBef>
                <a:spcPts val="0"/>
              </a:spcBef>
              <a:spcAft>
                <a:spcPct val="0"/>
              </a:spcAft>
              <a:buClr>
                <a:srgbClr val="1F4C6B"/>
              </a:buClr>
              <a:buSzTx/>
              <a:buNone/>
              <a:defRPr/>
            </a:pPr>
            <a:r>
              <a:rPr lang="en-US" sz="200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noProof="0" dirty="0" err="1"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市州级广播电视行政主管部门在系统填报报表的同时，将本辖区汇总（含所辖县市区）</a:t>
            </a:r>
            <a:r>
              <a:rPr sz="2000" b="1" noProof="0" dirty="0" err="1"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纸质报表</a:t>
            </a:r>
            <a:r>
              <a:rPr lang="zh-CN" altLang="en-US" sz="2000" b="1"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sz="2000" b="1"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报表说明</a:t>
            </a:r>
            <a:r>
              <a:rPr lang="zh-CN" altLang="en-US" sz="2000" b="1"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及相关证明材料</a:t>
            </a:r>
            <a:r>
              <a:rPr sz="200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加盖单位公章后寄送湖北省广播电视局规划财务处（湖北省武汉市武昌区黄鹂路39号）。</a:t>
            </a:r>
            <a:endParaRPr lang="zh-CN" altLang="en-US" sz="2000" dirty="0">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矩形 3"/>
          <p:cNvSpPr txBox="1">
            <a:spLocks noChangeArrowheads="1"/>
          </p:cNvSpPr>
          <p:nvPr>
            <p:custDataLst>
              <p:tags r:id="rId1"/>
            </p:custDataLst>
          </p:nvPr>
        </p:nvSpPr>
        <p:spPr bwMode="auto">
          <a:xfrm>
            <a:off x="1005205" y="638175"/>
            <a:ext cx="10710545" cy="958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a:lstStyle>
          <a:p>
            <a:pPr algn="ctr"/>
            <a:r>
              <a:rPr lang="zh-CN" altLang="en-US" sz="5400" b="1" dirty="0">
                <a:gradFill flip="none" rotWithShape="1">
                  <a:gsLst>
                    <a:gs pos="0">
                      <a:srgbClr val="084C8B">
                        <a:shade val="30000"/>
                        <a:satMod val="115000"/>
                      </a:srgbClr>
                    </a:gs>
                    <a:gs pos="50000">
                      <a:srgbClr val="084C8B">
                        <a:shade val="67500"/>
                        <a:satMod val="115000"/>
                      </a:srgbClr>
                    </a:gs>
                    <a:gs pos="100000">
                      <a:srgbClr val="084C8B">
                        <a:shade val="100000"/>
                        <a:satMod val="115000"/>
                      </a:srgbClr>
                    </a:gs>
                  </a:gsLst>
                  <a:lin ang="16200000" scaled="1"/>
                  <a:tileRect/>
                </a:gradFill>
                <a:latin typeface="+mn-ea"/>
                <a:ea typeface="+mn-ea"/>
              </a:rPr>
              <a:t>感  谢 大 家 的 支 持！</a:t>
            </a:r>
            <a:endParaRPr lang="zh-CN" altLang="en-US" sz="5400" b="1" dirty="0">
              <a:gradFill flip="none" rotWithShape="1">
                <a:gsLst>
                  <a:gs pos="0">
                    <a:srgbClr val="084C8B">
                      <a:shade val="30000"/>
                      <a:satMod val="115000"/>
                    </a:srgbClr>
                  </a:gs>
                  <a:gs pos="50000">
                    <a:srgbClr val="084C8B">
                      <a:shade val="67500"/>
                      <a:satMod val="115000"/>
                    </a:srgbClr>
                  </a:gs>
                  <a:gs pos="100000">
                    <a:srgbClr val="084C8B">
                      <a:shade val="100000"/>
                      <a:satMod val="115000"/>
                    </a:srgbClr>
                  </a:gs>
                </a:gsLst>
                <a:lin ang="16200000" scaled="1"/>
                <a:tileRect/>
              </a:gradFill>
              <a:latin typeface="+mn-ea"/>
              <a:ea typeface="+mn-ea"/>
            </a:endParaRPr>
          </a:p>
        </p:txBody>
      </p:sp>
      <p:pic>
        <p:nvPicPr>
          <p:cNvPr id="7" name="图片 6" descr="湖北省广电统计群聊二维码"/>
          <p:cNvPicPr>
            <a:picLocks noChangeAspect="1"/>
          </p:cNvPicPr>
          <p:nvPr/>
        </p:nvPicPr>
        <p:blipFill>
          <a:blip r:embed="rId2"/>
          <a:stretch>
            <a:fillRect/>
          </a:stretch>
        </p:blipFill>
        <p:spPr>
          <a:xfrm>
            <a:off x="3805555" y="1596390"/>
            <a:ext cx="4580890" cy="48120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1"/>
          <p:cNvGrpSpPr/>
          <p:nvPr/>
        </p:nvGrpSpPr>
        <p:grpSpPr>
          <a:xfrm>
            <a:off x="850900" y="1389380"/>
            <a:ext cx="3896995" cy="4154170"/>
            <a:chOff x="616532" y="3398590"/>
            <a:chExt cx="2652043" cy="2985373"/>
          </a:xfrm>
        </p:grpSpPr>
        <p:sp>
          <p:nvSpPr>
            <p:cNvPr id="55" name="Freeform 11"/>
            <p:cNvSpPr>
              <a:spLocks noEditPoints="1"/>
            </p:cNvSpPr>
            <p:nvPr/>
          </p:nvSpPr>
          <p:spPr bwMode="auto">
            <a:xfrm>
              <a:off x="616532" y="3568133"/>
              <a:ext cx="289214" cy="199988"/>
            </a:xfrm>
            <a:custGeom>
              <a:avLst/>
              <a:gdLst>
                <a:gd name="T0" fmla="*/ 135 w 156"/>
                <a:gd name="T1" fmla="*/ 47 h 107"/>
                <a:gd name="T2" fmla="*/ 136 w 156"/>
                <a:gd name="T3" fmla="*/ 37 h 107"/>
                <a:gd name="T4" fmla="*/ 99 w 156"/>
                <a:gd name="T5" fmla="*/ 0 h 107"/>
                <a:gd name="T6" fmla="*/ 73 w 156"/>
                <a:gd name="T7" fmla="*/ 18 h 107"/>
                <a:gd name="T8" fmla="*/ 45 w 156"/>
                <a:gd name="T9" fmla="*/ 8 h 107"/>
                <a:gd name="T10" fmla="*/ 19 w 156"/>
                <a:gd name="T11" fmla="*/ 40 h 107"/>
                <a:gd name="T12" fmla="*/ 20 w 156"/>
                <a:gd name="T13" fmla="*/ 47 h 107"/>
                <a:gd name="T14" fmla="*/ 0 w 156"/>
                <a:gd name="T15" fmla="*/ 76 h 107"/>
                <a:gd name="T16" fmla="*/ 31 w 156"/>
                <a:gd name="T17" fmla="*/ 107 h 107"/>
                <a:gd name="T18" fmla="*/ 126 w 156"/>
                <a:gd name="T19" fmla="*/ 107 h 107"/>
                <a:gd name="T20" fmla="*/ 156 w 156"/>
                <a:gd name="T21" fmla="*/ 76 h 107"/>
                <a:gd name="T22" fmla="*/ 135 w 156"/>
                <a:gd name="T23" fmla="*/ 47 h 107"/>
                <a:gd name="T24" fmla="*/ 120 w 156"/>
                <a:gd name="T25" fmla="*/ 101 h 107"/>
                <a:gd name="T26" fmla="*/ 91 w 156"/>
                <a:gd name="T27" fmla="*/ 101 h 107"/>
                <a:gd name="T28" fmla="*/ 91 w 156"/>
                <a:gd name="T29" fmla="*/ 74 h 107"/>
                <a:gd name="T30" fmla="*/ 91 w 156"/>
                <a:gd name="T31" fmla="*/ 69 h 107"/>
                <a:gd name="T32" fmla="*/ 103 w 156"/>
                <a:gd name="T33" fmla="*/ 69 h 107"/>
                <a:gd name="T34" fmla="*/ 103 w 156"/>
                <a:gd name="T35" fmla="*/ 66 h 107"/>
                <a:gd name="T36" fmla="*/ 78 w 156"/>
                <a:gd name="T37" fmla="*/ 42 h 107"/>
                <a:gd name="T38" fmla="*/ 74 w 156"/>
                <a:gd name="T39" fmla="*/ 42 h 107"/>
                <a:gd name="T40" fmla="*/ 50 w 156"/>
                <a:gd name="T41" fmla="*/ 67 h 107"/>
                <a:gd name="T42" fmla="*/ 51 w 156"/>
                <a:gd name="T43" fmla="*/ 70 h 107"/>
                <a:gd name="T44" fmla="*/ 61 w 156"/>
                <a:gd name="T45" fmla="*/ 70 h 107"/>
                <a:gd name="T46" fmla="*/ 61 w 156"/>
                <a:gd name="T47" fmla="*/ 74 h 107"/>
                <a:gd name="T48" fmla="*/ 61 w 156"/>
                <a:gd name="T49" fmla="*/ 101 h 107"/>
                <a:gd name="T50" fmla="*/ 38 w 156"/>
                <a:gd name="T51" fmla="*/ 101 h 107"/>
                <a:gd name="T52" fmla="*/ 11 w 156"/>
                <a:gd name="T53" fmla="*/ 75 h 107"/>
                <a:gd name="T54" fmla="*/ 28 w 156"/>
                <a:gd name="T55" fmla="*/ 50 h 107"/>
                <a:gd name="T56" fmla="*/ 28 w 156"/>
                <a:gd name="T57" fmla="*/ 44 h 107"/>
                <a:gd name="T58" fmla="*/ 50 w 156"/>
                <a:gd name="T59" fmla="*/ 17 h 107"/>
                <a:gd name="T60" fmla="*/ 74 w 156"/>
                <a:gd name="T61" fmla="*/ 30 h 107"/>
                <a:gd name="T62" fmla="*/ 97 w 156"/>
                <a:gd name="T63" fmla="*/ 11 h 107"/>
                <a:gd name="T64" fmla="*/ 128 w 156"/>
                <a:gd name="T65" fmla="*/ 42 h 107"/>
                <a:gd name="T66" fmla="*/ 127 w 156"/>
                <a:gd name="T67" fmla="*/ 50 h 107"/>
                <a:gd name="T68" fmla="*/ 147 w 156"/>
                <a:gd name="T69" fmla="*/ 75 h 107"/>
                <a:gd name="T70" fmla="*/ 120 w 156"/>
                <a:gd name="T71"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6" h="107">
                  <a:moveTo>
                    <a:pt x="135" y="47"/>
                  </a:moveTo>
                  <a:cubicBezTo>
                    <a:pt x="136" y="44"/>
                    <a:pt x="136" y="40"/>
                    <a:pt x="136" y="37"/>
                  </a:cubicBezTo>
                  <a:cubicBezTo>
                    <a:pt x="136" y="17"/>
                    <a:pt x="120" y="0"/>
                    <a:pt x="99" y="0"/>
                  </a:cubicBezTo>
                  <a:cubicBezTo>
                    <a:pt x="76" y="0"/>
                    <a:pt x="73" y="18"/>
                    <a:pt x="73" y="18"/>
                  </a:cubicBezTo>
                  <a:cubicBezTo>
                    <a:pt x="73" y="18"/>
                    <a:pt x="63" y="6"/>
                    <a:pt x="45" y="8"/>
                  </a:cubicBezTo>
                  <a:cubicBezTo>
                    <a:pt x="29" y="11"/>
                    <a:pt x="19" y="25"/>
                    <a:pt x="19" y="40"/>
                  </a:cubicBezTo>
                  <a:cubicBezTo>
                    <a:pt x="19" y="42"/>
                    <a:pt x="20" y="45"/>
                    <a:pt x="20" y="47"/>
                  </a:cubicBezTo>
                  <a:cubicBezTo>
                    <a:pt x="8" y="51"/>
                    <a:pt x="0" y="63"/>
                    <a:pt x="0" y="76"/>
                  </a:cubicBezTo>
                  <a:cubicBezTo>
                    <a:pt x="0" y="93"/>
                    <a:pt x="14" y="107"/>
                    <a:pt x="31" y="107"/>
                  </a:cubicBezTo>
                  <a:cubicBezTo>
                    <a:pt x="126" y="107"/>
                    <a:pt x="126" y="107"/>
                    <a:pt x="126" y="107"/>
                  </a:cubicBezTo>
                  <a:cubicBezTo>
                    <a:pt x="143" y="107"/>
                    <a:pt x="156" y="93"/>
                    <a:pt x="156" y="76"/>
                  </a:cubicBezTo>
                  <a:cubicBezTo>
                    <a:pt x="156" y="62"/>
                    <a:pt x="147" y="51"/>
                    <a:pt x="135" y="47"/>
                  </a:cubicBezTo>
                  <a:close/>
                  <a:moveTo>
                    <a:pt x="120" y="101"/>
                  </a:moveTo>
                  <a:cubicBezTo>
                    <a:pt x="91" y="101"/>
                    <a:pt x="91" y="101"/>
                    <a:pt x="91" y="101"/>
                  </a:cubicBezTo>
                  <a:cubicBezTo>
                    <a:pt x="91" y="93"/>
                    <a:pt x="91" y="81"/>
                    <a:pt x="91" y="74"/>
                  </a:cubicBezTo>
                  <a:cubicBezTo>
                    <a:pt x="91" y="71"/>
                    <a:pt x="91" y="69"/>
                    <a:pt x="91" y="69"/>
                  </a:cubicBezTo>
                  <a:cubicBezTo>
                    <a:pt x="91" y="69"/>
                    <a:pt x="99" y="69"/>
                    <a:pt x="103" y="69"/>
                  </a:cubicBezTo>
                  <a:cubicBezTo>
                    <a:pt x="106" y="69"/>
                    <a:pt x="103" y="66"/>
                    <a:pt x="103" y="66"/>
                  </a:cubicBezTo>
                  <a:cubicBezTo>
                    <a:pt x="78" y="42"/>
                    <a:pt x="78" y="42"/>
                    <a:pt x="78" y="42"/>
                  </a:cubicBezTo>
                  <a:cubicBezTo>
                    <a:pt x="78" y="42"/>
                    <a:pt x="76" y="40"/>
                    <a:pt x="74" y="42"/>
                  </a:cubicBezTo>
                  <a:cubicBezTo>
                    <a:pt x="72" y="44"/>
                    <a:pt x="50" y="67"/>
                    <a:pt x="50" y="67"/>
                  </a:cubicBezTo>
                  <a:cubicBezTo>
                    <a:pt x="50" y="67"/>
                    <a:pt x="47" y="70"/>
                    <a:pt x="51" y="70"/>
                  </a:cubicBezTo>
                  <a:cubicBezTo>
                    <a:pt x="55" y="70"/>
                    <a:pt x="61" y="70"/>
                    <a:pt x="61" y="70"/>
                  </a:cubicBezTo>
                  <a:cubicBezTo>
                    <a:pt x="61" y="70"/>
                    <a:pt x="61" y="72"/>
                    <a:pt x="61" y="74"/>
                  </a:cubicBezTo>
                  <a:cubicBezTo>
                    <a:pt x="61" y="81"/>
                    <a:pt x="61" y="93"/>
                    <a:pt x="61" y="101"/>
                  </a:cubicBezTo>
                  <a:cubicBezTo>
                    <a:pt x="38" y="101"/>
                    <a:pt x="38" y="101"/>
                    <a:pt x="38" y="101"/>
                  </a:cubicBezTo>
                  <a:cubicBezTo>
                    <a:pt x="23" y="101"/>
                    <a:pt x="11" y="89"/>
                    <a:pt x="11" y="75"/>
                  </a:cubicBezTo>
                  <a:cubicBezTo>
                    <a:pt x="11" y="63"/>
                    <a:pt x="18" y="54"/>
                    <a:pt x="28" y="50"/>
                  </a:cubicBezTo>
                  <a:cubicBezTo>
                    <a:pt x="28" y="48"/>
                    <a:pt x="28" y="46"/>
                    <a:pt x="28" y="44"/>
                  </a:cubicBezTo>
                  <a:cubicBezTo>
                    <a:pt x="28" y="32"/>
                    <a:pt x="36" y="20"/>
                    <a:pt x="50" y="17"/>
                  </a:cubicBezTo>
                  <a:cubicBezTo>
                    <a:pt x="65" y="16"/>
                    <a:pt x="74" y="30"/>
                    <a:pt x="74" y="30"/>
                  </a:cubicBezTo>
                  <a:cubicBezTo>
                    <a:pt x="74" y="30"/>
                    <a:pt x="77" y="11"/>
                    <a:pt x="97" y="11"/>
                  </a:cubicBezTo>
                  <a:cubicBezTo>
                    <a:pt x="115" y="11"/>
                    <a:pt x="128" y="25"/>
                    <a:pt x="128" y="42"/>
                  </a:cubicBezTo>
                  <a:cubicBezTo>
                    <a:pt x="128" y="45"/>
                    <a:pt x="127" y="48"/>
                    <a:pt x="127" y="50"/>
                  </a:cubicBezTo>
                  <a:cubicBezTo>
                    <a:pt x="137" y="53"/>
                    <a:pt x="147" y="63"/>
                    <a:pt x="147" y="75"/>
                  </a:cubicBezTo>
                  <a:cubicBezTo>
                    <a:pt x="147" y="89"/>
                    <a:pt x="135" y="101"/>
                    <a:pt x="120" y="10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a:p>
          </p:txBody>
        </p:sp>
        <p:sp>
          <p:nvSpPr>
            <p:cNvPr id="53" name="矩形 33"/>
            <p:cNvSpPr/>
            <p:nvPr/>
          </p:nvSpPr>
          <p:spPr>
            <a:xfrm>
              <a:off x="732003" y="3398590"/>
              <a:ext cx="2536572" cy="2985373"/>
            </a:xfrm>
            <a:prstGeom prst="rect">
              <a:avLst/>
            </a:prstGeom>
          </p:spPr>
          <p:txBody>
            <a:bodyPr wrap="square">
              <a:spAutoFit/>
            </a:bodyPr>
            <a:lstStyle/>
            <a:p>
              <a:pPr indent="457200" eaLnBrk="1" latinLnBrk="0" hangingPunct="1">
                <a:lnSpc>
                  <a:spcPct val="150000"/>
                </a:lnSpc>
              </a:pPr>
              <a:r>
                <a:rPr lang="zh-CN" altLang="en-US" sz="1600" dirty="0">
                  <a:latin typeface="微软雅黑" panose="020B0503020204020204" pitchFamily="34" charset="-122"/>
                  <a:ea typeface="微软雅黑" panose="020B0503020204020204" pitchFamily="34" charset="-122"/>
                  <a:cs typeface="+mn-ea"/>
                  <a:sym typeface="+mn-ea"/>
                </a:rPr>
                <a:t>《湖北省广播电视局关于印发</a:t>
              </a:r>
              <a:r>
                <a:rPr lang="en-US" altLang="zh-CN" sz="1600" dirty="0">
                  <a:latin typeface="微软雅黑" panose="020B0503020204020204" pitchFamily="34" charset="-122"/>
                  <a:ea typeface="微软雅黑" panose="020B0503020204020204" pitchFamily="34" charset="-122"/>
                  <a:cs typeface="+mn-ea"/>
                  <a:sym typeface="+mn-ea"/>
                </a:rPr>
                <a:t>&lt;</a:t>
              </a:r>
              <a:r>
                <a:rPr lang="zh-CN" altLang="en-US" sz="1600" dirty="0">
                  <a:latin typeface="微软雅黑" panose="020B0503020204020204" pitchFamily="34" charset="-122"/>
                  <a:ea typeface="微软雅黑" panose="020B0503020204020204" pitchFamily="34" charset="-122"/>
                  <a:cs typeface="+mn-ea"/>
                  <a:sym typeface="+mn-ea"/>
                </a:rPr>
                <a:t>湖北省防范和惩治广播电视和网络视听统计造假、弄虚作假责任制问责制规定</a:t>
              </a:r>
              <a:r>
                <a:rPr lang="en-US" altLang="zh-CN" sz="1600" dirty="0">
                  <a:latin typeface="微软雅黑" panose="020B0503020204020204" pitchFamily="34" charset="-122"/>
                  <a:ea typeface="微软雅黑" panose="020B0503020204020204" pitchFamily="34" charset="-122"/>
                  <a:cs typeface="+mn-ea"/>
                  <a:sym typeface="+mn-ea"/>
                </a:rPr>
                <a:t>&gt;</a:t>
              </a:r>
              <a:r>
                <a:rPr lang="zh-CN" altLang="en-US" sz="1600" dirty="0">
                  <a:latin typeface="微软雅黑" panose="020B0503020204020204" pitchFamily="34" charset="-122"/>
                  <a:ea typeface="微软雅黑" panose="020B0503020204020204" pitchFamily="34" charset="-122"/>
                  <a:cs typeface="+mn-ea"/>
                  <a:sym typeface="+mn-ea"/>
                </a:rPr>
                <a:t>的通知》</a:t>
              </a:r>
              <a:r>
                <a:rPr lang="zh-CN" altLang="en-US" sz="1600" dirty="0">
                  <a:latin typeface="微软雅黑" panose="020B0503020204020204" pitchFamily="34" charset="-122"/>
                  <a:ea typeface="微软雅黑" panose="020B0503020204020204" pitchFamily="34" charset="-122"/>
                  <a:cs typeface="+mn-ea"/>
                  <a:sym typeface="+mn-ea"/>
                </a:rPr>
                <a:t>（</a:t>
              </a:r>
              <a:r>
                <a:rPr lang="en-US" altLang="zh-CN" sz="1600" dirty="0">
                  <a:latin typeface="微软雅黑" panose="020B0503020204020204" pitchFamily="34" charset="-122"/>
                  <a:ea typeface="微软雅黑" panose="020B0503020204020204" pitchFamily="34" charset="-122"/>
                  <a:cs typeface="+mn-ea"/>
                  <a:sym typeface="+mn-ea"/>
                </a:rPr>
                <a:t>鄂广发〔2022〕28 号</a:t>
              </a:r>
              <a:r>
                <a:rPr lang="zh-CN" altLang="en-US" sz="1600" dirty="0">
                  <a:latin typeface="微软雅黑" panose="020B0503020204020204" pitchFamily="34" charset="-122"/>
                  <a:ea typeface="微软雅黑" panose="020B0503020204020204" pitchFamily="34" charset="-122"/>
                  <a:cs typeface="+mn-ea"/>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于</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ea"/>
                </a:rPr>
                <a:t>2022</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年</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ea"/>
                </a:rPr>
                <a:t>10</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ea"/>
                </a:rPr>
                <a:t>29</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日印发并执行</a:t>
              </a:r>
              <a:r>
                <a:rPr lang="zh-CN" altLang="en-US" sz="1600" dirty="0">
                  <a:solidFill>
                    <a:srgbClr val="FF0000"/>
                  </a:solidFill>
                  <a:latin typeface="微软雅黑" panose="020B0503020204020204" pitchFamily="34" charset="-122"/>
                  <a:ea typeface="微软雅黑" panose="020B0503020204020204" pitchFamily="34" charset="-122"/>
                  <a:cs typeface="+mn-ea"/>
                  <a:sym typeface="+mn-ea"/>
                </a:rPr>
                <a:t>。</a:t>
              </a:r>
              <a:endParaRPr lang="en-US" altLang="zh-CN" sz="1600" dirty="0">
                <a:solidFill>
                  <a:srgbClr val="FF0000"/>
                </a:solidFill>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endParaRPr lang="en-US" altLang="zh-CN"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1600" b="1" dirty="0">
                  <a:latin typeface="微软雅黑" panose="020B0503020204020204" pitchFamily="34" charset="-122"/>
                  <a:ea typeface="微软雅黑" panose="020B0503020204020204" pitchFamily="34" charset="-122"/>
                  <a:cs typeface="+mn-ea"/>
                  <a:sym typeface="+mn-ea"/>
                </a:rPr>
                <a:t>第二条</a:t>
              </a:r>
              <a:r>
                <a:rPr lang="en-US" altLang="zh-CN" sz="1600" dirty="0">
                  <a:latin typeface="微软雅黑" panose="020B0503020204020204" pitchFamily="34" charset="-122"/>
                  <a:ea typeface="微软雅黑" panose="020B0503020204020204" pitchFamily="34" charset="-122"/>
                  <a:cs typeface="+mn-ea"/>
                  <a:sym typeface="+mn-ea"/>
                </a:rPr>
                <a:t>   本规定适用于湖北省从事广播电视和网络视听统计管理和统计工作的各级广播电视主管部门、国有企业、事业单位、社会团体（以下简称各单位）的领导干部和有关工作人员。</a:t>
              </a:r>
              <a:endParaRPr lang="zh-CN" altLang="en-US" sz="1600" dirty="0">
                <a:solidFill>
                  <a:schemeClr val="tx1">
                    <a:lumMod val="50000"/>
                  </a:schemeClr>
                </a:solidFill>
                <a:latin typeface="微软雅黑" panose="020B0503020204020204" pitchFamily="34" charset="-122"/>
                <a:ea typeface="微软雅黑" panose="020B0503020204020204" pitchFamily="34" charset="-122"/>
              </a:endParaRPr>
            </a:p>
          </p:txBody>
        </p:sp>
      </p:grpSp>
      <p:sp>
        <p:nvSpPr>
          <p:cNvPr id="73" name="矩形 38"/>
          <p:cNvSpPr/>
          <p:nvPr/>
        </p:nvSpPr>
        <p:spPr>
          <a:xfrm>
            <a:off x="6261100" y="1279525"/>
            <a:ext cx="3961765" cy="4523105"/>
          </a:xfrm>
          <a:prstGeom prst="rect">
            <a:avLst/>
          </a:prstGeom>
        </p:spPr>
        <p:txBody>
          <a:bodyPr wrap="square">
            <a:spAutoFit/>
          </a:bodyPr>
          <a:lstStyle/>
          <a:p>
            <a:pPr indent="457200" eaLnBrk="1" latinLnBrk="0" hangingPunct="1">
              <a:lnSpc>
                <a:spcPct val="150000"/>
              </a:lnSpc>
            </a:pPr>
            <a:r>
              <a:rPr lang="zh-CN" altLang="en-US" sz="1600" b="1" dirty="0">
                <a:latin typeface="微软雅黑" panose="020B0503020204020204" pitchFamily="34" charset="-122"/>
                <a:ea typeface="微软雅黑" panose="020B0503020204020204" pitchFamily="34" charset="-122"/>
                <a:cs typeface="+mn-ea"/>
                <a:sym typeface="+mn-ea"/>
              </a:rPr>
              <a:t>第三条</a:t>
            </a:r>
            <a:r>
              <a:rPr lang="en-US" altLang="zh-CN" sz="1600" b="1" dirty="0">
                <a:latin typeface="微软雅黑" panose="020B0503020204020204" pitchFamily="34" charset="-122"/>
                <a:ea typeface="微软雅黑" panose="020B0503020204020204" pitchFamily="34" charset="-122"/>
                <a:cs typeface="+mn-ea"/>
                <a:sym typeface="+mn-ea"/>
              </a:rPr>
              <a:t> </a:t>
            </a:r>
            <a:r>
              <a:rPr lang="zh-CN" altLang="en-US" sz="1600" dirty="0">
                <a:latin typeface="微软雅黑" panose="020B0503020204020204" pitchFamily="34" charset="-122"/>
                <a:ea typeface="微软雅黑" panose="020B0503020204020204" pitchFamily="34" charset="-122"/>
                <a:cs typeface="+mn-ea"/>
                <a:sym typeface="+mn-ea"/>
              </a:rPr>
              <a:t> 防范和惩治统计造假、弄虚作假，应当坚持党的领导，坚持标本兼治、惩防并举，注重预防、严惩造假，按照“集体领导与个人分工负责相结合”的原则，建立“谁主管、谁负责，谁统计、谁负责”“一级抓一级、层层抓落实”的责任体系。</a:t>
            </a:r>
            <a:endParaRPr lang="zh-CN" altLang="en-US"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1600" b="1" dirty="0">
                <a:latin typeface="微软雅黑" panose="020B0503020204020204" pitchFamily="34" charset="-122"/>
                <a:ea typeface="微软雅黑" panose="020B0503020204020204" pitchFamily="34" charset="-122"/>
                <a:cs typeface="+mn-ea"/>
                <a:sym typeface="+mn-ea"/>
              </a:rPr>
              <a:t>第四条</a:t>
            </a:r>
            <a:r>
              <a:rPr lang="en-US" altLang="zh-CN" sz="1600" dirty="0">
                <a:latin typeface="微软雅黑" panose="020B0503020204020204" pitchFamily="34" charset="-122"/>
                <a:ea typeface="微软雅黑" panose="020B0503020204020204" pitchFamily="34" charset="-122"/>
                <a:cs typeface="+mn-ea"/>
                <a:sym typeface="+mn-ea"/>
              </a:rPr>
              <a:t>  各单位</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ea"/>
              </a:rPr>
              <a:t>领导班子</a:t>
            </a:r>
            <a:r>
              <a:rPr lang="en-US" altLang="zh-CN" sz="1600" dirty="0">
                <a:latin typeface="微软雅黑" panose="020B0503020204020204" pitchFamily="34" charset="-122"/>
                <a:ea typeface="微软雅黑" panose="020B0503020204020204" pitchFamily="34" charset="-122"/>
                <a:cs typeface="+mn-ea"/>
                <a:sym typeface="+mn-ea"/>
              </a:rPr>
              <a:t>对防范和惩治统计造假、弄虚作假工作承担</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ea"/>
              </a:rPr>
              <a:t>全面领导责任</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a:t>
            </a:r>
            <a:endParaRPr lang="zh-CN" altLang="en-US" sz="1600" b="1" dirty="0">
              <a:solidFill>
                <a:srgbClr val="FF0000"/>
              </a:solidFill>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1600" b="1" dirty="0">
                <a:latin typeface="微软雅黑" panose="020B0503020204020204" pitchFamily="34" charset="-122"/>
                <a:ea typeface="微软雅黑" panose="020B0503020204020204" pitchFamily="34" charset="-122"/>
                <a:cs typeface="+mn-ea"/>
                <a:sym typeface="+mn-ea"/>
              </a:rPr>
              <a:t>第五条</a:t>
            </a:r>
            <a:r>
              <a:rPr lang="en-US" altLang="zh-CN" sz="1600" dirty="0">
                <a:latin typeface="微软雅黑" panose="020B0503020204020204" pitchFamily="34" charset="-122"/>
                <a:ea typeface="微软雅黑" panose="020B0503020204020204" pitchFamily="34" charset="-122"/>
                <a:cs typeface="+mn-ea"/>
                <a:sym typeface="+mn-ea"/>
              </a:rPr>
              <a:t> 各单位</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ea"/>
              </a:rPr>
              <a:t>主要负责人</a:t>
            </a:r>
            <a:r>
              <a:rPr lang="en-US" altLang="zh-CN" sz="1600" dirty="0">
                <a:latin typeface="微软雅黑" panose="020B0503020204020204" pitchFamily="34" charset="-122"/>
                <a:ea typeface="微软雅黑" panose="020B0503020204020204" pitchFamily="34" charset="-122"/>
                <a:cs typeface="+mn-ea"/>
                <a:sym typeface="+mn-ea"/>
              </a:rPr>
              <a:t>对防范和惩治统计造假、弄虚作假工作承担</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ea"/>
              </a:rPr>
              <a:t>第一责任</a:t>
            </a:r>
            <a:r>
              <a:rPr lang="zh-CN" altLang="en-US" sz="1600" b="1" dirty="0">
                <a:latin typeface="微软雅黑" panose="020B0503020204020204" pitchFamily="34" charset="-122"/>
                <a:ea typeface="微软雅黑" panose="020B0503020204020204" pitchFamily="34" charset="-122"/>
                <a:cs typeface="+mn-ea"/>
                <a:sym typeface="+mn-ea"/>
              </a:rPr>
              <a:t>。</a:t>
            </a:r>
            <a:endParaRPr lang="zh-CN" altLang="en-US" sz="1600" dirty="0">
              <a:solidFill>
                <a:schemeClr val="tx1">
                  <a:lumMod val="50000"/>
                </a:schemeClr>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a:xfrm>
            <a:off x="46990" y="123190"/>
            <a:ext cx="11168380" cy="472440"/>
          </a:xfrm>
        </p:spPr>
        <p:txBody>
          <a:bodyPr>
            <a:noAutofit/>
          </a:bodyPr>
          <a:lstStyle/>
          <a:p>
            <a:r>
              <a:rPr lang="zh-CN" altLang="en-US" sz="2000" dirty="0"/>
              <a:t>《湖北省防范和惩治广播电视和网络视听统计造假、弄虚作假责任制问责制规定》</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1000"/>
                                        <p:tgtEl>
                                          <p:spTgt spid="47"/>
                                        </p:tgtEl>
                                      </p:cBhvr>
                                    </p:animEffect>
                                    <p:anim calcmode="lin" valueType="num">
                                      <p:cBhvr>
                                        <p:cTn id="8" dur="1000" fill="hold"/>
                                        <p:tgtEl>
                                          <p:spTgt spid="47"/>
                                        </p:tgtEl>
                                        <p:attrNameLst>
                                          <p:attrName>ppt_x</p:attrName>
                                        </p:attrNameLst>
                                      </p:cBhvr>
                                      <p:tavLst>
                                        <p:tav tm="0">
                                          <p:val>
                                            <p:strVal val="#ppt_x"/>
                                          </p:val>
                                        </p:tav>
                                        <p:tav tm="100000">
                                          <p:val>
                                            <p:strVal val="#ppt_x"/>
                                          </p:val>
                                        </p:tav>
                                      </p:tavLst>
                                    </p:anim>
                                    <p:anim calcmode="lin" valueType="num">
                                      <p:cBhvr>
                                        <p:cTn id="9"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3"/>
                                        </p:tgtEl>
                                        <p:attrNameLst>
                                          <p:attrName>style.visibility</p:attrName>
                                        </p:attrNameLst>
                                      </p:cBhvr>
                                      <p:to>
                                        <p:strVal val="visible"/>
                                      </p:to>
                                    </p:set>
                                    <p:animEffect transition="in" filter="fade">
                                      <p:cBhvr>
                                        <p:cTn id="14" dur="1000"/>
                                        <p:tgtEl>
                                          <p:spTgt spid="73"/>
                                        </p:tgtEl>
                                      </p:cBhvr>
                                    </p:animEffect>
                                    <p:anim calcmode="lin" valueType="num">
                                      <p:cBhvr>
                                        <p:cTn id="15" dur="1000" fill="hold"/>
                                        <p:tgtEl>
                                          <p:spTgt spid="73"/>
                                        </p:tgtEl>
                                        <p:attrNameLst>
                                          <p:attrName>ppt_x</p:attrName>
                                        </p:attrNameLst>
                                      </p:cBhvr>
                                      <p:tavLst>
                                        <p:tav tm="0">
                                          <p:val>
                                            <p:strVal val="#ppt_x"/>
                                          </p:val>
                                        </p:tav>
                                        <p:tav tm="100000">
                                          <p:val>
                                            <p:strVal val="#ppt_x"/>
                                          </p:val>
                                        </p:tav>
                                      </p:tavLst>
                                    </p:anim>
                                    <p:anim calcmode="lin" valueType="num">
                                      <p:cBhvr>
                                        <p:cTn id="16"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1"/>
          <p:cNvGrpSpPr/>
          <p:nvPr/>
        </p:nvGrpSpPr>
        <p:grpSpPr>
          <a:xfrm>
            <a:off x="869950" y="1279525"/>
            <a:ext cx="4643120" cy="5262245"/>
            <a:chOff x="616532" y="3398590"/>
            <a:chExt cx="2795810" cy="3731788"/>
          </a:xfrm>
        </p:grpSpPr>
        <p:sp>
          <p:nvSpPr>
            <p:cNvPr id="55" name="Freeform 11"/>
            <p:cNvSpPr>
              <a:spLocks noEditPoints="1"/>
            </p:cNvSpPr>
            <p:nvPr/>
          </p:nvSpPr>
          <p:spPr bwMode="auto">
            <a:xfrm>
              <a:off x="616532" y="3568133"/>
              <a:ext cx="289214" cy="199988"/>
            </a:xfrm>
            <a:custGeom>
              <a:avLst/>
              <a:gdLst>
                <a:gd name="T0" fmla="*/ 135 w 156"/>
                <a:gd name="T1" fmla="*/ 47 h 107"/>
                <a:gd name="T2" fmla="*/ 136 w 156"/>
                <a:gd name="T3" fmla="*/ 37 h 107"/>
                <a:gd name="T4" fmla="*/ 99 w 156"/>
                <a:gd name="T5" fmla="*/ 0 h 107"/>
                <a:gd name="T6" fmla="*/ 73 w 156"/>
                <a:gd name="T7" fmla="*/ 18 h 107"/>
                <a:gd name="T8" fmla="*/ 45 w 156"/>
                <a:gd name="T9" fmla="*/ 8 h 107"/>
                <a:gd name="T10" fmla="*/ 19 w 156"/>
                <a:gd name="T11" fmla="*/ 40 h 107"/>
                <a:gd name="T12" fmla="*/ 20 w 156"/>
                <a:gd name="T13" fmla="*/ 47 h 107"/>
                <a:gd name="T14" fmla="*/ 0 w 156"/>
                <a:gd name="T15" fmla="*/ 76 h 107"/>
                <a:gd name="T16" fmla="*/ 31 w 156"/>
                <a:gd name="T17" fmla="*/ 107 h 107"/>
                <a:gd name="T18" fmla="*/ 126 w 156"/>
                <a:gd name="T19" fmla="*/ 107 h 107"/>
                <a:gd name="T20" fmla="*/ 156 w 156"/>
                <a:gd name="T21" fmla="*/ 76 h 107"/>
                <a:gd name="T22" fmla="*/ 135 w 156"/>
                <a:gd name="T23" fmla="*/ 47 h 107"/>
                <a:gd name="T24" fmla="*/ 120 w 156"/>
                <a:gd name="T25" fmla="*/ 101 h 107"/>
                <a:gd name="T26" fmla="*/ 91 w 156"/>
                <a:gd name="T27" fmla="*/ 101 h 107"/>
                <a:gd name="T28" fmla="*/ 91 w 156"/>
                <a:gd name="T29" fmla="*/ 74 h 107"/>
                <a:gd name="T30" fmla="*/ 91 w 156"/>
                <a:gd name="T31" fmla="*/ 69 h 107"/>
                <a:gd name="T32" fmla="*/ 103 w 156"/>
                <a:gd name="T33" fmla="*/ 69 h 107"/>
                <a:gd name="T34" fmla="*/ 103 w 156"/>
                <a:gd name="T35" fmla="*/ 66 h 107"/>
                <a:gd name="T36" fmla="*/ 78 w 156"/>
                <a:gd name="T37" fmla="*/ 42 h 107"/>
                <a:gd name="T38" fmla="*/ 74 w 156"/>
                <a:gd name="T39" fmla="*/ 42 h 107"/>
                <a:gd name="T40" fmla="*/ 50 w 156"/>
                <a:gd name="T41" fmla="*/ 67 h 107"/>
                <a:gd name="T42" fmla="*/ 51 w 156"/>
                <a:gd name="T43" fmla="*/ 70 h 107"/>
                <a:gd name="T44" fmla="*/ 61 w 156"/>
                <a:gd name="T45" fmla="*/ 70 h 107"/>
                <a:gd name="T46" fmla="*/ 61 w 156"/>
                <a:gd name="T47" fmla="*/ 74 h 107"/>
                <a:gd name="T48" fmla="*/ 61 w 156"/>
                <a:gd name="T49" fmla="*/ 101 h 107"/>
                <a:gd name="T50" fmla="*/ 38 w 156"/>
                <a:gd name="T51" fmla="*/ 101 h 107"/>
                <a:gd name="T52" fmla="*/ 11 w 156"/>
                <a:gd name="T53" fmla="*/ 75 h 107"/>
                <a:gd name="T54" fmla="*/ 28 w 156"/>
                <a:gd name="T55" fmla="*/ 50 h 107"/>
                <a:gd name="T56" fmla="*/ 28 w 156"/>
                <a:gd name="T57" fmla="*/ 44 h 107"/>
                <a:gd name="T58" fmla="*/ 50 w 156"/>
                <a:gd name="T59" fmla="*/ 17 h 107"/>
                <a:gd name="T60" fmla="*/ 74 w 156"/>
                <a:gd name="T61" fmla="*/ 30 h 107"/>
                <a:gd name="T62" fmla="*/ 97 w 156"/>
                <a:gd name="T63" fmla="*/ 11 h 107"/>
                <a:gd name="T64" fmla="*/ 128 w 156"/>
                <a:gd name="T65" fmla="*/ 42 h 107"/>
                <a:gd name="T66" fmla="*/ 127 w 156"/>
                <a:gd name="T67" fmla="*/ 50 h 107"/>
                <a:gd name="T68" fmla="*/ 147 w 156"/>
                <a:gd name="T69" fmla="*/ 75 h 107"/>
                <a:gd name="T70" fmla="*/ 120 w 156"/>
                <a:gd name="T71"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6" h="107">
                  <a:moveTo>
                    <a:pt x="135" y="47"/>
                  </a:moveTo>
                  <a:cubicBezTo>
                    <a:pt x="136" y="44"/>
                    <a:pt x="136" y="40"/>
                    <a:pt x="136" y="37"/>
                  </a:cubicBezTo>
                  <a:cubicBezTo>
                    <a:pt x="136" y="17"/>
                    <a:pt x="120" y="0"/>
                    <a:pt x="99" y="0"/>
                  </a:cubicBezTo>
                  <a:cubicBezTo>
                    <a:pt x="76" y="0"/>
                    <a:pt x="73" y="18"/>
                    <a:pt x="73" y="18"/>
                  </a:cubicBezTo>
                  <a:cubicBezTo>
                    <a:pt x="73" y="18"/>
                    <a:pt x="63" y="6"/>
                    <a:pt x="45" y="8"/>
                  </a:cubicBezTo>
                  <a:cubicBezTo>
                    <a:pt x="29" y="11"/>
                    <a:pt x="19" y="25"/>
                    <a:pt x="19" y="40"/>
                  </a:cubicBezTo>
                  <a:cubicBezTo>
                    <a:pt x="19" y="42"/>
                    <a:pt x="20" y="45"/>
                    <a:pt x="20" y="47"/>
                  </a:cubicBezTo>
                  <a:cubicBezTo>
                    <a:pt x="8" y="51"/>
                    <a:pt x="0" y="63"/>
                    <a:pt x="0" y="76"/>
                  </a:cubicBezTo>
                  <a:cubicBezTo>
                    <a:pt x="0" y="93"/>
                    <a:pt x="14" y="107"/>
                    <a:pt x="31" y="107"/>
                  </a:cubicBezTo>
                  <a:cubicBezTo>
                    <a:pt x="126" y="107"/>
                    <a:pt x="126" y="107"/>
                    <a:pt x="126" y="107"/>
                  </a:cubicBezTo>
                  <a:cubicBezTo>
                    <a:pt x="143" y="107"/>
                    <a:pt x="156" y="93"/>
                    <a:pt x="156" y="76"/>
                  </a:cubicBezTo>
                  <a:cubicBezTo>
                    <a:pt x="156" y="62"/>
                    <a:pt x="147" y="51"/>
                    <a:pt x="135" y="47"/>
                  </a:cubicBezTo>
                  <a:close/>
                  <a:moveTo>
                    <a:pt x="120" y="101"/>
                  </a:moveTo>
                  <a:cubicBezTo>
                    <a:pt x="91" y="101"/>
                    <a:pt x="91" y="101"/>
                    <a:pt x="91" y="101"/>
                  </a:cubicBezTo>
                  <a:cubicBezTo>
                    <a:pt x="91" y="93"/>
                    <a:pt x="91" y="81"/>
                    <a:pt x="91" y="74"/>
                  </a:cubicBezTo>
                  <a:cubicBezTo>
                    <a:pt x="91" y="71"/>
                    <a:pt x="91" y="69"/>
                    <a:pt x="91" y="69"/>
                  </a:cubicBezTo>
                  <a:cubicBezTo>
                    <a:pt x="91" y="69"/>
                    <a:pt x="99" y="69"/>
                    <a:pt x="103" y="69"/>
                  </a:cubicBezTo>
                  <a:cubicBezTo>
                    <a:pt x="106" y="69"/>
                    <a:pt x="103" y="66"/>
                    <a:pt x="103" y="66"/>
                  </a:cubicBezTo>
                  <a:cubicBezTo>
                    <a:pt x="78" y="42"/>
                    <a:pt x="78" y="42"/>
                    <a:pt x="78" y="42"/>
                  </a:cubicBezTo>
                  <a:cubicBezTo>
                    <a:pt x="78" y="42"/>
                    <a:pt x="76" y="40"/>
                    <a:pt x="74" y="42"/>
                  </a:cubicBezTo>
                  <a:cubicBezTo>
                    <a:pt x="72" y="44"/>
                    <a:pt x="50" y="67"/>
                    <a:pt x="50" y="67"/>
                  </a:cubicBezTo>
                  <a:cubicBezTo>
                    <a:pt x="50" y="67"/>
                    <a:pt x="47" y="70"/>
                    <a:pt x="51" y="70"/>
                  </a:cubicBezTo>
                  <a:cubicBezTo>
                    <a:pt x="55" y="70"/>
                    <a:pt x="61" y="70"/>
                    <a:pt x="61" y="70"/>
                  </a:cubicBezTo>
                  <a:cubicBezTo>
                    <a:pt x="61" y="70"/>
                    <a:pt x="61" y="72"/>
                    <a:pt x="61" y="74"/>
                  </a:cubicBezTo>
                  <a:cubicBezTo>
                    <a:pt x="61" y="81"/>
                    <a:pt x="61" y="93"/>
                    <a:pt x="61" y="101"/>
                  </a:cubicBezTo>
                  <a:cubicBezTo>
                    <a:pt x="38" y="101"/>
                    <a:pt x="38" y="101"/>
                    <a:pt x="38" y="101"/>
                  </a:cubicBezTo>
                  <a:cubicBezTo>
                    <a:pt x="23" y="101"/>
                    <a:pt x="11" y="89"/>
                    <a:pt x="11" y="75"/>
                  </a:cubicBezTo>
                  <a:cubicBezTo>
                    <a:pt x="11" y="63"/>
                    <a:pt x="18" y="54"/>
                    <a:pt x="28" y="50"/>
                  </a:cubicBezTo>
                  <a:cubicBezTo>
                    <a:pt x="28" y="48"/>
                    <a:pt x="28" y="46"/>
                    <a:pt x="28" y="44"/>
                  </a:cubicBezTo>
                  <a:cubicBezTo>
                    <a:pt x="28" y="32"/>
                    <a:pt x="36" y="20"/>
                    <a:pt x="50" y="17"/>
                  </a:cubicBezTo>
                  <a:cubicBezTo>
                    <a:pt x="65" y="16"/>
                    <a:pt x="74" y="30"/>
                    <a:pt x="74" y="30"/>
                  </a:cubicBezTo>
                  <a:cubicBezTo>
                    <a:pt x="74" y="30"/>
                    <a:pt x="77" y="11"/>
                    <a:pt x="97" y="11"/>
                  </a:cubicBezTo>
                  <a:cubicBezTo>
                    <a:pt x="115" y="11"/>
                    <a:pt x="128" y="25"/>
                    <a:pt x="128" y="42"/>
                  </a:cubicBezTo>
                  <a:cubicBezTo>
                    <a:pt x="128" y="45"/>
                    <a:pt x="127" y="48"/>
                    <a:pt x="127" y="50"/>
                  </a:cubicBezTo>
                  <a:cubicBezTo>
                    <a:pt x="137" y="53"/>
                    <a:pt x="147" y="63"/>
                    <a:pt x="147" y="75"/>
                  </a:cubicBezTo>
                  <a:cubicBezTo>
                    <a:pt x="147" y="89"/>
                    <a:pt x="135" y="101"/>
                    <a:pt x="120" y="10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a:p>
          </p:txBody>
        </p:sp>
        <p:sp>
          <p:nvSpPr>
            <p:cNvPr id="53" name="矩形 33"/>
            <p:cNvSpPr/>
            <p:nvPr/>
          </p:nvSpPr>
          <p:spPr>
            <a:xfrm>
              <a:off x="732004" y="3398590"/>
              <a:ext cx="2680338" cy="3731788"/>
            </a:xfrm>
            <a:prstGeom prst="rect">
              <a:avLst/>
            </a:prstGeom>
          </p:spPr>
          <p:txBody>
            <a:bodyPr wrap="square">
              <a:spAutoFit/>
            </a:bodyPr>
            <a:lstStyle/>
            <a:p>
              <a:pPr indent="457200" eaLnBrk="1" latinLnBrk="0" hangingPunct="1">
                <a:lnSpc>
                  <a:spcPct val="150000"/>
                </a:lnSpc>
              </a:pPr>
              <a:r>
                <a:rPr sz="1600" b="1" dirty="0">
                  <a:latin typeface="微软雅黑" panose="020B0503020204020204" pitchFamily="34" charset="-122"/>
                  <a:ea typeface="微软雅黑" panose="020B0503020204020204" pitchFamily="34" charset="-122"/>
                  <a:cs typeface="+mn-ea"/>
                  <a:sym typeface="+mn-ea"/>
                </a:rPr>
                <a:t>第六条</a:t>
              </a:r>
              <a:r>
                <a:rPr sz="1600" dirty="0">
                  <a:latin typeface="微软雅黑" panose="020B0503020204020204" pitchFamily="34" charset="-122"/>
                  <a:ea typeface="微软雅黑" panose="020B0503020204020204" pitchFamily="34" charset="-122"/>
                  <a:cs typeface="+mn-ea"/>
                  <a:sym typeface="+mn-ea"/>
                </a:rPr>
                <a:t> 各单位</a:t>
              </a:r>
              <a:r>
                <a:rPr sz="1600" b="1" dirty="0">
                  <a:solidFill>
                    <a:srgbClr val="FF0000"/>
                  </a:solidFill>
                  <a:latin typeface="微软雅黑" panose="020B0503020204020204" pitchFamily="34" charset="-122"/>
                  <a:ea typeface="微软雅黑" panose="020B0503020204020204" pitchFamily="34" charset="-122"/>
                  <a:cs typeface="+mn-ea"/>
                  <a:sym typeface="+mn-ea"/>
                </a:rPr>
                <a:t>分管统计工作的负责人</a:t>
              </a:r>
              <a:r>
                <a:rPr sz="1600" dirty="0">
                  <a:latin typeface="微软雅黑" panose="020B0503020204020204" pitchFamily="34" charset="-122"/>
                  <a:ea typeface="微软雅黑" panose="020B0503020204020204" pitchFamily="34" charset="-122"/>
                  <a:cs typeface="+mn-ea"/>
                  <a:sym typeface="+mn-ea"/>
                </a:rPr>
                <a:t>对防范和惩治统计造假、弄虚作假工作承担</a:t>
              </a:r>
              <a:r>
                <a:rPr sz="1600" b="1" dirty="0">
                  <a:solidFill>
                    <a:srgbClr val="FF0000"/>
                  </a:solidFill>
                  <a:latin typeface="微软雅黑" panose="020B0503020204020204" pitchFamily="34" charset="-122"/>
                  <a:ea typeface="微软雅黑" panose="020B0503020204020204" pitchFamily="34" charset="-122"/>
                  <a:cs typeface="+mn-ea"/>
                  <a:sym typeface="+mn-ea"/>
                </a:rPr>
                <a:t>主要责任</a:t>
              </a:r>
              <a:r>
                <a:rPr sz="1600" dirty="0">
                  <a:latin typeface="微软雅黑" panose="020B0503020204020204" pitchFamily="34" charset="-122"/>
                  <a:ea typeface="微软雅黑" panose="020B0503020204020204" pitchFamily="34" charset="-122"/>
                  <a:cs typeface="+mn-ea"/>
                  <a:sym typeface="+mn-ea"/>
                </a:rPr>
                <a:t>，主要包括：</a:t>
              </a:r>
              <a:endParaRPr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sz="1600" dirty="0">
                  <a:latin typeface="微软雅黑" panose="020B0503020204020204" pitchFamily="34" charset="-122"/>
                  <a:ea typeface="微软雅黑" panose="020B0503020204020204" pitchFamily="34" charset="-122"/>
                  <a:cs typeface="+mn-ea"/>
                  <a:sym typeface="+mn-ea"/>
                </a:rPr>
                <a:t>（一）制定落实防范统计造假、弄虚作假的具体任务和措施；</a:t>
              </a:r>
              <a:endParaRPr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sz="1600" dirty="0">
                  <a:latin typeface="微软雅黑" panose="020B0503020204020204" pitchFamily="34" charset="-122"/>
                  <a:ea typeface="微软雅黑" panose="020B0503020204020204" pitchFamily="34" charset="-122"/>
                  <a:cs typeface="+mn-ea"/>
                  <a:sym typeface="+mn-ea"/>
                </a:rPr>
                <a:t>（二）督促指导切实履行防范和惩治统计造假、弄虚作假责任；</a:t>
              </a:r>
              <a:endParaRPr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sz="1600" dirty="0">
                  <a:latin typeface="微软雅黑" panose="020B0503020204020204" pitchFamily="34" charset="-122"/>
                  <a:ea typeface="微软雅黑" panose="020B0503020204020204" pitchFamily="34" charset="-122"/>
                  <a:cs typeface="+mn-ea"/>
                  <a:sym typeface="+mn-ea"/>
                </a:rPr>
                <a:t>（三）组织严格依照统计法律法规规章和统计调查制度开展统计调查；</a:t>
              </a:r>
              <a:endParaRPr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sz="1600" dirty="0">
                  <a:latin typeface="微软雅黑" panose="020B0503020204020204" pitchFamily="34" charset="-122"/>
                  <a:ea typeface="微软雅黑" panose="020B0503020204020204" pitchFamily="34" charset="-122"/>
                  <a:cs typeface="+mn-ea"/>
                  <a:sym typeface="+mn-ea"/>
                </a:rPr>
                <a:t>（四）加强对统计人员专业培训和职业道德教育，确保统计人员守住统计法律法规的底线；</a:t>
              </a:r>
              <a:endParaRPr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sz="1600" dirty="0">
                  <a:latin typeface="微软雅黑" panose="020B0503020204020204" pitchFamily="34" charset="-122"/>
                  <a:ea typeface="微软雅黑" panose="020B0503020204020204" pitchFamily="34" charset="-122"/>
                  <a:cs typeface="+mn-ea"/>
                  <a:sym typeface="+mn-ea"/>
                </a:rPr>
                <a:t>（五）健全统计数据采集、处理、核查、报送和发布等环节的数据质量控制制度；</a:t>
              </a:r>
              <a:endParaRPr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sz="1600" dirty="0">
                  <a:latin typeface="微软雅黑" panose="020B0503020204020204" pitchFamily="34" charset="-122"/>
                  <a:ea typeface="微软雅黑" panose="020B0503020204020204" pitchFamily="34" charset="-122"/>
                  <a:cs typeface="+mn-ea"/>
                  <a:sym typeface="+mn-ea"/>
                </a:rPr>
                <a:t>（六）组织对数据质量进行核查。</a:t>
              </a:r>
              <a:endParaRPr lang="zh-CN" altLang="en-US" sz="1600" dirty="0">
                <a:solidFill>
                  <a:schemeClr val="tx1">
                    <a:lumMod val="50000"/>
                  </a:schemeClr>
                </a:solidFill>
                <a:latin typeface="微软雅黑" panose="020B0503020204020204" pitchFamily="34" charset="-122"/>
                <a:ea typeface="微软雅黑" panose="020B0503020204020204" pitchFamily="34" charset="-122"/>
                <a:cs typeface="+mn-ea"/>
                <a:sym typeface="+mn-ea"/>
              </a:endParaRPr>
            </a:p>
          </p:txBody>
        </p:sp>
      </p:grpSp>
      <p:sp>
        <p:nvSpPr>
          <p:cNvPr id="2" name="标题 1"/>
          <p:cNvSpPr>
            <a:spLocks noGrp="1"/>
          </p:cNvSpPr>
          <p:nvPr>
            <p:ph type="title"/>
          </p:nvPr>
        </p:nvSpPr>
        <p:spPr>
          <a:xfrm>
            <a:off x="46990" y="123190"/>
            <a:ext cx="11168380" cy="472440"/>
          </a:xfrm>
        </p:spPr>
        <p:txBody>
          <a:bodyPr>
            <a:noAutofit/>
          </a:bodyPr>
          <a:lstStyle/>
          <a:p>
            <a:r>
              <a:rPr lang="zh-CN" altLang="en-US" sz="2000" dirty="0"/>
              <a:t>《湖北省防范和惩治广播电视和网络视听统计造假、弄虚作假责任制问责制规定》</a:t>
            </a:r>
            <a:endParaRPr lang="zh-CN" altLang="en-US" sz="2000" dirty="0"/>
          </a:p>
        </p:txBody>
      </p:sp>
      <p:sp>
        <p:nvSpPr>
          <p:cNvPr id="5" name="矩形 33"/>
          <p:cNvSpPr/>
          <p:nvPr/>
        </p:nvSpPr>
        <p:spPr>
          <a:xfrm>
            <a:off x="6498590" y="1205230"/>
            <a:ext cx="4352925" cy="3415030"/>
          </a:xfrm>
          <a:prstGeom prst="rect">
            <a:avLst/>
          </a:prstGeom>
        </p:spPr>
        <p:txBody>
          <a:bodyPr wrap="square">
            <a:spAutoFit/>
          </a:bodyPr>
          <a:p>
            <a:pPr indent="457200" eaLnBrk="1" latinLnBrk="0" hangingPunct="1">
              <a:lnSpc>
                <a:spcPct val="150000"/>
              </a:lnSpc>
            </a:pPr>
            <a:r>
              <a:rPr lang="zh-CN" altLang="en-US" sz="1600" b="1" dirty="0">
                <a:latin typeface="微软雅黑" panose="020B0503020204020204" pitchFamily="34" charset="-122"/>
                <a:ea typeface="微软雅黑" panose="020B0503020204020204" pitchFamily="34" charset="-122"/>
                <a:cs typeface="+mn-ea"/>
                <a:sym typeface="+mn-ea"/>
              </a:rPr>
              <a:t>第七条</a:t>
            </a:r>
            <a:r>
              <a:rPr lang="en-US" altLang="zh-CN" sz="1600" b="1" dirty="0">
                <a:latin typeface="微软雅黑" panose="020B0503020204020204" pitchFamily="34" charset="-122"/>
                <a:ea typeface="微软雅黑" panose="020B0503020204020204" pitchFamily="34" charset="-122"/>
                <a:cs typeface="+mn-ea"/>
                <a:sym typeface="+mn-ea"/>
              </a:rPr>
              <a:t> </a:t>
            </a:r>
            <a:r>
              <a:rPr lang="zh-CN" altLang="en-US" sz="1600" dirty="0">
                <a:latin typeface="微软雅黑" panose="020B0503020204020204" pitchFamily="34" charset="-122"/>
                <a:ea typeface="微软雅黑" panose="020B0503020204020204" pitchFamily="34" charset="-122"/>
                <a:cs typeface="+mn-ea"/>
                <a:sym typeface="+mn-ea"/>
              </a:rPr>
              <a:t> </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统计人员</a:t>
            </a:r>
            <a:r>
              <a:rPr lang="zh-CN" altLang="en-US" sz="1600" dirty="0">
                <a:latin typeface="微软雅黑" panose="020B0503020204020204" pitchFamily="34" charset="-122"/>
                <a:ea typeface="微软雅黑" panose="020B0503020204020204" pitchFamily="34" charset="-122"/>
                <a:cs typeface="+mn-ea"/>
                <a:sym typeface="+mn-ea"/>
              </a:rPr>
              <a:t>对防范和惩治统计造假、弄虚作假工作承担</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直接责任</a:t>
            </a:r>
            <a:r>
              <a:rPr lang="zh-CN" altLang="en-US" sz="1600" dirty="0">
                <a:latin typeface="微软雅黑" panose="020B0503020204020204" pitchFamily="34" charset="-122"/>
                <a:ea typeface="微软雅黑" panose="020B0503020204020204" pitchFamily="34" charset="-122"/>
                <a:cs typeface="+mn-ea"/>
                <a:sym typeface="+mn-ea"/>
              </a:rPr>
              <a:t>，主要包括：</a:t>
            </a:r>
            <a:endParaRPr lang="zh-CN" altLang="en-US"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zh-CN" altLang="en-US" sz="1600" dirty="0">
                <a:latin typeface="微软雅黑" panose="020B0503020204020204" pitchFamily="34" charset="-122"/>
                <a:ea typeface="微软雅黑" panose="020B0503020204020204" pitchFamily="34" charset="-122"/>
                <a:cs typeface="+mn-ea"/>
                <a:sym typeface="+mn-ea"/>
              </a:rPr>
              <a:t>（一）依法履行职责，坚持实事求是，如实采集、处理、核查、报送统计资料；</a:t>
            </a:r>
            <a:endParaRPr lang="zh-CN" altLang="en-US"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zh-CN" altLang="en-US" sz="1600" dirty="0">
                <a:latin typeface="微软雅黑" panose="020B0503020204020204" pitchFamily="34" charset="-122"/>
                <a:ea typeface="微软雅黑" panose="020B0503020204020204" pitchFamily="34" charset="-122"/>
                <a:cs typeface="+mn-ea"/>
                <a:sym typeface="+mn-ea"/>
              </a:rPr>
              <a:t>（二）做好统计基本单位信息库建设、维护与使用管理工作，保障单位基本信息完整和及时更新；</a:t>
            </a:r>
            <a:endParaRPr lang="zh-CN" altLang="en-US"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zh-CN" altLang="en-US" sz="1600" dirty="0">
                <a:latin typeface="微软雅黑" panose="020B0503020204020204" pitchFamily="34" charset="-122"/>
                <a:ea typeface="微软雅黑" panose="020B0503020204020204" pitchFamily="34" charset="-122"/>
                <a:cs typeface="+mn-ea"/>
                <a:sym typeface="+mn-ea"/>
              </a:rPr>
              <a:t>（三）按规定布置统计调查任务，告知统计调查对象相关权利和义务</a:t>
            </a:r>
            <a:endParaRPr lang="zh-CN" altLang="en-US" sz="1600" dirty="0">
              <a:solidFill>
                <a:schemeClr val="tx1">
                  <a:lumMod val="50000"/>
                </a:schemeClr>
              </a:solidFill>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1000"/>
                                        <p:tgtEl>
                                          <p:spTgt spid="47"/>
                                        </p:tgtEl>
                                      </p:cBhvr>
                                    </p:animEffect>
                                    <p:anim calcmode="lin" valueType="num">
                                      <p:cBhvr>
                                        <p:cTn id="8" dur="1000" fill="hold"/>
                                        <p:tgtEl>
                                          <p:spTgt spid="47"/>
                                        </p:tgtEl>
                                        <p:attrNameLst>
                                          <p:attrName>ppt_x</p:attrName>
                                        </p:attrNameLst>
                                      </p:cBhvr>
                                      <p:tavLst>
                                        <p:tav tm="0">
                                          <p:val>
                                            <p:strVal val="#ppt_x"/>
                                          </p:val>
                                        </p:tav>
                                        <p:tav tm="100000">
                                          <p:val>
                                            <p:strVal val="#ppt_x"/>
                                          </p:val>
                                        </p:tav>
                                      </p:tavLst>
                                    </p:anim>
                                    <p:anim calcmode="lin" valueType="num">
                                      <p:cBhvr>
                                        <p:cTn id="9"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1"/>
          <p:cNvGrpSpPr/>
          <p:nvPr/>
        </p:nvGrpSpPr>
        <p:grpSpPr>
          <a:xfrm>
            <a:off x="869950" y="1423670"/>
            <a:ext cx="4632960" cy="4154170"/>
            <a:chOff x="616532" y="3398590"/>
            <a:chExt cx="2795810" cy="2270320"/>
          </a:xfrm>
        </p:grpSpPr>
        <p:sp>
          <p:nvSpPr>
            <p:cNvPr id="55" name="Freeform 11"/>
            <p:cNvSpPr>
              <a:spLocks noEditPoints="1"/>
            </p:cNvSpPr>
            <p:nvPr/>
          </p:nvSpPr>
          <p:spPr bwMode="auto">
            <a:xfrm>
              <a:off x="616532" y="3568133"/>
              <a:ext cx="289214" cy="199988"/>
            </a:xfrm>
            <a:custGeom>
              <a:avLst/>
              <a:gdLst>
                <a:gd name="T0" fmla="*/ 135 w 156"/>
                <a:gd name="T1" fmla="*/ 47 h 107"/>
                <a:gd name="T2" fmla="*/ 136 w 156"/>
                <a:gd name="T3" fmla="*/ 37 h 107"/>
                <a:gd name="T4" fmla="*/ 99 w 156"/>
                <a:gd name="T5" fmla="*/ 0 h 107"/>
                <a:gd name="T6" fmla="*/ 73 w 156"/>
                <a:gd name="T7" fmla="*/ 18 h 107"/>
                <a:gd name="T8" fmla="*/ 45 w 156"/>
                <a:gd name="T9" fmla="*/ 8 h 107"/>
                <a:gd name="T10" fmla="*/ 19 w 156"/>
                <a:gd name="T11" fmla="*/ 40 h 107"/>
                <a:gd name="T12" fmla="*/ 20 w 156"/>
                <a:gd name="T13" fmla="*/ 47 h 107"/>
                <a:gd name="T14" fmla="*/ 0 w 156"/>
                <a:gd name="T15" fmla="*/ 76 h 107"/>
                <a:gd name="T16" fmla="*/ 31 w 156"/>
                <a:gd name="T17" fmla="*/ 107 h 107"/>
                <a:gd name="T18" fmla="*/ 126 w 156"/>
                <a:gd name="T19" fmla="*/ 107 h 107"/>
                <a:gd name="T20" fmla="*/ 156 w 156"/>
                <a:gd name="T21" fmla="*/ 76 h 107"/>
                <a:gd name="T22" fmla="*/ 135 w 156"/>
                <a:gd name="T23" fmla="*/ 47 h 107"/>
                <a:gd name="T24" fmla="*/ 120 w 156"/>
                <a:gd name="T25" fmla="*/ 101 h 107"/>
                <a:gd name="T26" fmla="*/ 91 w 156"/>
                <a:gd name="T27" fmla="*/ 101 h 107"/>
                <a:gd name="T28" fmla="*/ 91 w 156"/>
                <a:gd name="T29" fmla="*/ 74 h 107"/>
                <a:gd name="T30" fmla="*/ 91 w 156"/>
                <a:gd name="T31" fmla="*/ 69 h 107"/>
                <a:gd name="T32" fmla="*/ 103 w 156"/>
                <a:gd name="T33" fmla="*/ 69 h 107"/>
                <a:gd name="T34" fmla="*/ 103 w 156"/>
                <a:gd name="T35" fmla="*/ 66 h 107"/>
                <a:gd name="T36" fmla="*/ 78 w 156"/>
                <a:gd name="T37" fmla="*/ 42 h 107"/>
                <a:gd name="T38" fmla="*/ 74 w 156"/>
                <a:gd name="T39" fmla="*/ 42 h 107"/>
                <a:gd name="T40" fmla="*/ 50 w 156"/>
                <a:gd name="T41" fmla="*/ 67 h 107"/>
                <a:gd name="T42" fmla="*/ 51 w 156"/>
                <a:gd name="T43" fmla="*/ 70 h 107"/>
                <a:gd name="T44" fmla="*/ 61 w 156"/>
                <a:gd name="T45" fmla="*/ 70 h 107"/>
                <a:gd name="T46" fmla="*/ 61 w 156"/>
                <a:gd name="T47" fmla="*/ 74 h 107"/>
                <a:gd name="T48" fmla="*/ 61 w 156"/>
                <a:gd name="T49" fmla="*/ 101 h 107"/>
                <a:gd name="T50" fmla="*/ 38 w 156"/>
                <a:gd name="T51" fmla="*/ 101 h 107"/>
                <a:gd name="T52" fmla="*/ 11 w 156"/>
                <a:gd name="T53" fmla="*/ 75 h 107"/>
                <a:gd name="T54" fmla="*/ 28 w 156"/>
                <a:gd name="T55" fmla="*/ 50 h 107"/>
                <a:gd name="T56" fmla="*/ 28 w 156"/>
                <a:gd name="T57" fmla="*/ 44 h 107"/>
                <a:gd name="T58" fmla="*/ 50 w 156"/>
                <a:gd name="T59" fmla="*/ 17 h 107"/>
                <a:gd name="T60" fmla="*/ 74 w 156"/>
                <a:gd name="T61" fmla="*/ 30 h 107"/>
                <a:gd name="T62" fmla="*/ 97 w 156"/>
                <a:gd name="T63" fmla="*/ 11 h 107"/>
                <a:gd name="T64" fmla="*/ 128 w 156"/>
                <a:gd name="T65" fmla="*/ 42 h 107"/>
                <a:gd name="T66" fmla="*/ 127 w 156"/>
                <a:gd name="T67" fmla="*/ 50 h 107"/>
                <a:gd name="T68" fmla="*/ 147 w 156"/>
                <a:gd name="T69" fmla="*/ 75 h 107"/>
                <a:gd name="T70" fmla="*/ 120 w 156"/>
                <a:gd name="T71"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6" h="107">
                  <a:moveTo>
                    <a:pt x="135" y="47"/>
                  </a:moveTo>
                  <a:cubicBezTo>
                    <a:pt x="136" y="44"/>
                    <a:pt x="136" y="40"/>
                    <a:pt x="136" y="37"/>
                  </a:cubicBezTo>
                  <a:cubicBezTo>
                    <a:pt x="136" y="17"/>
                    <a:pt x="120" y="0"/>
                    <a:pt x="99" y="0"/>
                  </a:cubicBezTo>
                  <a:cubicBezTo>
                    <a:pt x="76" y="0"/>
                    <a:pt x="73" y="18"/>
                    <a:pt x="73" y="18"/>
                  </a:cubicBezTo>
                  <a:cubicBezTo>
                    <a:pt x="73" y="18"/>
                    <a:pt x="63" y="6"/>
                    <a:pt x="45" y="8"/>
                  </a:cubicBezTo>
                  <a:cubicBezTo>
                    <a:pt x="29" y="11"/>
                    <a:pt x="19" y="25"/>
                    <a:pt x="19" y="40"/>
                  </a:cubicBezTo>
                  <a:cubicBezTo>
                    <a:pt x="19" y="42"/>
                    <a:pt x="20" y="45"/>
                    <a:pt x="20" y="47"/>
                  </a:cubicBezTo>
                  <a:cubicBezTo>
                    <a:pt x="8" y="51"/>
                    <a:pt x="0" y="63"/>
                    <a:pt x="0" y="76"/>
                  </a:cubicBezTo>
                  <a:cubicBezTo>
                    <a:pt x="0" y="93"/>
                    <a:pt x="14" y="107"/>
                    <a:pt x="31" y="107"/>
                  </a:cubicBezTo>
                  <a:cubicBezTo>
                    <a:pt x="126" y="107"/>
                    <a:pt x="126" y="107"/>
                    <a:pt x="126" y="107"/>
                  </a:cubicBezTo>
                  <a:cubicBezTo>
                    <a:pt x="143" y="107"/>
                    <a:pt x="156" y="93"/>
                    <a:pt x="156" y="76"/>
                  </a:cubicBezTo>
                  <a:cubicBezTo>
                    <a:pt x="156" y="62"/>
                    <a:pt x="147" y="51"/>
                    <a:pt x="135" y="47"/>
                  </a:cubicBezTo>
                  <a:close/>
                  <a:moveTo>
                    <a:pt x="120" y="101"/>
                  </a:moveTo>
                  <a:cubicBezTo>
                    <a:pt x="91" y="101"/>
                    <a:pt x="91" y="101"/>
                    <a:pt x="91" y="101"/>
                  </a:cubicBezTo>
                  <a:cubicBezTo>
                    <a:pt x="91" y="93"/>
                    <a:pt x="91" y="81"/>
                    <a:pt x="91" y="74"/>
                  </a:cubicBezTo>
                  <a:cubicBezTo>
                    <a:pt x="91" y="71"/>
                    <a:pt x="91" y="69"/>
                    <a:pt x="91" y="69"/>
                  </a:cubicBezTo>
                  <a:cubicBezTo>
                    <a:pt x="91" y="69"/>
                    <a:pt x="99" y="69"/>
                    <a:pt x="103" y="69"/>
                  </a:cubicBezTo>
                  <a:cubicBezTo>
                    <a:pt x="106" y="69"/>
                    <a:pt x="103" y="66"/>
                    <a:pt x="103" y="66"/>
                  </a:cubicBezTo>
                  <a:cubicBezTo>
                    <a:pt x="78" y="42"/>
                    <a:pt x="78" y="42"/>
                    <a:pt x="78" y="42"/>
                  </a:cubicBezTo>
                  <a:cubicBezTo>
                    <a:pt x="78" y="42"/>
                    <a:pt x="76" y="40"/>
                    <a:pt x="74" y="42"/>
                  </a:cubicBezTo>
                  <a:cubicBezTo>
                    <a:pt x="72" y="44"/>
                    <a:pt x="50" y="67"/>
                    <a:pt x="50" y="67"/>
                  </a:cubicBezTo>
                  <a:cubicBezTo>
                    <a:pt x="50" y="67"/>
                    <a:pt x="47" y="70"/>
                    <a:pt x="51" y="70"/>
                  </a:cubicBezTo>
                  <a:cubicBezTo>
                    <a:pt x="55" y="70"/>
                    <a:pt x="61" y="70"/>
                    <a:pt x="61" y="70"/>
                  </a:cubicBezTo>
                  <a:cubicBezTo>
                    <a:pt x="61" y="70"/>
                    <a:pt x="61" y="72"/>
                    <a:pt x="61" y="74"/>
                  </a:cubicBezTo>
                  <a:cubicBezTo>
                    <a:pt x="61" y="81"/>
                    <a:pt x="61" y="93"/>
                    <a:pt x="61" y="101"/>
                  </a:cubicBezTo>
                  <a:cubicBezTo>
                    <a:pt x="38" y="101"/>
                    <a:pt x="38" y="101"/>
                    <a:pt x="38" y="101"/>
                  </a:cubicBezTo>
                  <a:cubicBezTo>
                    <a:pt x="23" y="101"/>
                    <a:pt x="11" y="89"/>
                    <a:pt x="11" y="75"/>
                  </a:cubicBezTo>
                  <a:cubicBezTo>
                    <a:pt x="11" y="63"/>
                    <a:pt x="18" y="54"/>
                    <a:pt x="28" y="50"/>
                  </a:cubicBezTo>
                  <a:cubicBezTo>
                    <a:pt x="28" y="48"/>
                    <a:pt x="28" y="46"/>
                    <a:pt x="28" y="44"/>
                  </a:cubicBezTo>
                  <a:cubicBezTo>
                    <a:pt x="28" y="32"/>
                    <a:pt x="36" y="20"/>
                    <a:pt x="50" y="17"/>
                  </a:cubicBezTo>
                  <a:cubicBezTo>
                    <a:pt x="65" y="16"/>
                    <a:pt x="74" y="30"/>
                    <a:pt x="74" y="30"/>
                  </a:cubicBezTo>
                  <a:cubicBezTo>
                    <a:pt x="74" y="30"/>
                    <a:pt x="77" y="11"/>
                    <a:pt x="97" y="11"/>
                  </a:cubicBezTo>
                  <a:cubicBezTo>
                    <a:pt x="115" y="11"/>
                    <a:pt x="128" y="25"/>
                    <a:pt x="128" y="42"/>
                  </a:cubicBezTo>
                  <a:cubicBezTo>
                    <a:pt x="128" y="45"/>
                    <a:pt x="127" y="48"/>
                    <a:pt x="127" y="50"/>
                  </a:cubicBezTo>
                  <a:cubicBezTo>
                    <a:pt x="137" y="53"/>
                    <a:pt x="147" y="63"/>
                    <a:pt x="147" y="75"/>
                  </a:cubicBezTo>
                  <a:cubicBezTo>
                    <a:pt x="147" y="89"/>
                    <a:pt x="135" y="101"/>
                    <a:pt x="120" y="10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a:p>
          </p:txBody>
        </p:sp>
        <p:sp>
          <p:nvSpPr>
            <p:cNvPr id="53" name="矩形 33"/>
            <p:cNvSpPr/>
            <p:nvPr/>
          </p:nvSpPr>
          <p:spPr>
            <a:xfrm>
              <a:off x="732004" y="3398590"/>
              <a:ext cx="2680338" cy="2270320"/>
            </a:xfrm>
            <a:prstGeom prst="rect">
              <a:avLst/>
            </a:prstGeom>
          </p:spPr>
          <p:txBody>
            <a:bodyPr wrap="square">
              <a:spAutoFit/>
            </a:bodyPr>
            <a:lstStyle/>
            <a:p>
              <a:pPr indent="457200" eaLnBrk="1" latinLnBrk="0" hangingPunct="1">
                <a:lnSpc>
                  <a:spcPct val="150000"/>
                </a:lnSpc>
              </a:pPr>
              <a:r>
                <a:rPr lang="zh-CN" altLang="en-US" sz="1600" b="1" dirty="0">
                  <a:latin typeface="微软雅黑" panose="020B0503020204020204" pitchFamily="34" charset="-122"/>
                  <a:ea typeface="微软雅黑" panose="020B0503020204020204" pitchFamily="34" charset="-122"/>
                  <a:cs typeface="+mn-ea"/>
                  <a:sym typeface="+mn-ea"/>
                </a:rPr>
                <a:t>第八条 </a:t>
              </a:r>
              <a:r>
                <a:rPr lang="en-US" altLang="zh-CN" sz="1600" b="1" dirty="0">
                  <a:latin typeface="微软雅黑" panose="020B0503020204020204" pitchFamily="34" charset="-122"/>
                  <a:ea typeface="微软雅黑" panose="020B0503020204020204" pitchFamily="34" charset="-122"/>
                  <a:cs typeface="+mn-ea"/>
                  <a:sym typeface="+mn-ea"/>
                </a:rPr>
                <a:t> </a:t>
              </a:r>
              <a:r>
                <a:rPr lang="zh-CN" altLang="en-US" sz="1600" dirty="0">
                  <a:latin typeface="微软雅黑" panose="020B0503020204020204" pitchFamily="34" charset="-122"/>
                  <a:ea typeface="微软雅黑" panose="020B0503020204020204" pitchFamily="34" charset="-122"/>
                  <a:cs typeface="+mn-ea"/>
                  <a:sym typeface="+mn-ea"/>
                </a:rPr>
                <a:t>各单位</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组织部门</a:t>
              </a:r>
              <a:r>
                <a:rPr lang="zh-CN" altLang="en-US" sz="1600" dirty="0">
                  <a:latin typeface="微软雅黑" panose="020B0503020204020204" pitchFamily="34" charset="-122"/>
                  <a:ea typeface="微软雅黑" panose="020B0503020204020204" pitchFamily="34" charset="-122"/>
                  <a:cs typeface="+mn-ea"/>
                  <a:sym typeface="+mn-ea"/>
                </a:rPr>
                <a:t>要加强对领导干部统计工作的考核管理，在对单位主要负责人、分管负责人和涉及统计职能的相关负责人、工作人员进行</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任职考察和干部考核</a:t>
              </a:r>
              <a:r>
                <a:rPr lang="zh-CN" altLang="en-US" sz="1600" dirty="0">
                  <a:latin typeface="微软雅黑" panose="020B0503020204020204" pitchFamily="34" charset="-122"/>
                  <a:ea typeface="微软雅黑" panose="020B0503020204020204" pitchFamily="34" charset="-122"/>
                  <a:cs typeface="+mn-ea"/>
                  <a:sym typeface="+mn-ea"/>
                </a:rPr>
                <a:t>时，要对有关人选是否支持统计机构和统计人员依法独立开展工作，是否存在统计数据造假、弄虚作假问题进行深入了解，要对干部是否善于利用统计数据进行考核；</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人事部门</a:t>
              </a:r>
              <a:r>
                <a:rPr lang="zh-CN" altLang="en-US" sz="1600" dirty="0">
                  <a:latin typeface="微软雅黑" panose="020B0503020204020204" pitchFamily="34" charset="-122"/>
                  <a:ea typeface="微软雅黑" panose="020B0503020204020204" pitchFamily="34" charset="-122"/>
                  <a:cs typeface="+mn-ea"/>
                  <a:sym typeface="+mn-ea"/>
                </a:rPr>
                <a:t>要将统计法规作为干部教育培训的重要内容；</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纪检部门</a:t>
              </a:r>
              <a:r>
                <a:rPr lang="zh-CN" altLang="en-US" sz="1600" dirty="0">
                  <a:latin typeface="微软雅黑" panose="020B0503020204020204" pitchFamily="34" charset="-122"/>
                  <a:ea typeface="微软雅黑" panose="020B0503020204020204" pitchFamily="34" charset="-122"/>
                  <a:cs typeface="+mn-ea"/>
                  <a:sym typeface="+mn-ea"/>
                </a:rPr>
                <a:t>要加强相关监督工作。</a:t>
              </a:r>
              <a:endParaRPr lang="en-US" altLang="zh-CN"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endParaRPr lang="zh-CN" altLang="en-US" sz="1600" dirty="0">
                <a:solidFill>
                  <a:schemeClr val="tx1">
                    <a:lumMod val="50000"/>
                  </a:schemeClr>
                </a:solidFill>
                <a:latin typeface="微软雅黑" panose="020B0503020204020204" pitchFamily="34" charset="-122"/>
                <a:ea typeface="微软雅黑" panose="020B0503020204020204" pitchFamily="34" charset="-122"/>
                <a:cs typeface="+mn-ea"/>
                <a:sym typeface="+mn-ea"/>
              </a:endParaRPr>
            </a:p>
          </p:txBody>
        </p:sp>
      </p:grpSp>
      <p:sp>
        <p:nvSpPr>
          <p:cNvPr id="2" name="标题 1"/>
          <p:cNvSpPr>
            <a:spLocks noGrp="1"/>
          </p:cNvSpPr>
          <p:nvPr>
            <p:ph type="title"/>
          </p:nvPr>
        </p:nvSpPr>
        <p:spPr>
          <a:xfrm>
            <a:off x="46990" y="123190"/>
            <a:ext cx="11168380" cy="472440"/>
          </a:xfrm>
        </p:spPr>
        <p:txBody>
          <a:bodyPr>
            <a:noAutofit/>
          </a:bodyPr>
          <a:lstStyle/>
          <a:p>
            <a:r>
              <a:rPr lang="zh-CN" altLang="en-US" sz="2000" dirty="0"/>
              <a:t>《湖北省防范和惩治广播电视和网络视听统计造假、弄虚作假责任制问责制规定》</a:t>
            </a:r>
            <a:endParaRPr lang="zh-CN" altLang="en-US" sz="2000" dirty="0"/>
          </a:p>
        </p:txBody>
      </p:sp>
      <p:grpSp>
        <p:nvGrpSpPr>
          <p:cNvPr id="3" name="组合 1"/>
          <p:cNvGrpSpPr/>
          <p:nvPr/>
        </p:nvGrpSpPr>
        <p:grpSpPr>
          <a:xfrm>
            <a:off x="996950" y="1351915"/>
            <a:ext cx="9838055" cy="2676525"/>
            <a:chOff x="616532" y="3368745"/>
            <a:chExt cx="5832651" cy="741516"/>
          </a:xfrm>
        </p:grpSpPr>
        <p:sp>
          <p:nvSpPr>
            <p:cNvPr id="4" name="Freeform 11"/>
            <p:cNvSpPr>
              <a:spLocks noEditPoints="1"/>
            </p:cNvSpPr>
            <p:nvPr/>
          </p:nvSpPr>
          <p:spPr bwMode="auto">
            <a:xfrm>
              <a:off x="616532" y="3568133"/>
              <a:ext cx="289214" cy="199988"/>
            </a:xfrm>
            <a:custGeom>
              <a:avLst/>
              <a:gdLst>
                <a:gd name="T0" fmla="*/ 135 w 156"/>
                <a:gd name="T1" fmla="*/ 47 h 107"/>
                <a:gd name="T2" fmla="*/ 136 w 156"/>
                <a:gd name="T3" fmla="*/ 37 h 107"/>
                <a:gd name="T4" fmla="*/ 99 w 156"/>
                <a:gd name="T5" fmla="*/ 0 h 107"/>
                <a:gd name="T6" fmla="*/ 73 w 156"/>
                <a:gd name="T7" fmla="*/ 18 h 107"/>
                <a:gd name="T8" fmla="*/ 45 w 156"/>
                <a:gd name="T9" fmla="*/ 8 h 107"/>
                <a:gd name="T10" fmla="*/ 19 w 156"/>
                <a:gd name="T11" fmla="*/ 40 h 107"/>
                <a:gd name="T12" fmla="*/ 20 w 156"/>
                <a:gd name="T13" fmla="*/ 47 h 107"/>
                <a:gd name="T14" fmla="*/ 0 w 156"/>
                <a:gd name="T15" fmla="*/ 76 h 107"/>
                <a:gd name="T16" fmla="*/ 31 w 156"/>
                <a:gd name="T17" fmla="*/ 107 h 107"/>
                <a:gd name="T18" fmla="*/ 126 w 156"/>
                <a:gd name="T19" fmla="*/ 107 h 107"/>
                <a:gd name="T20" fmla="*/ 156 w 156"/>
                <a:gd name="T21" fmla="*/ 76 h 107"/>
                <a:gd name="T22" fmla="*/ 135 w 156"/>
                <a:gd name="T23" fmla="*/ 47 h 107"/>
                <a:gd name="T24" fmla="*/ 120 w 156"/>
                <a:gd name="T25" fmla="*/ 101 h 107"/>
                <a:gd name="T26" fmla="*/ 91 w 156"/>
                <a:gd name="T27" fmla="*/ 101 h 107"/>
                <a:gd name="T28" fmla="*/ 91 w 156"/>
                <a:gd name="T29" fmla="*/ 74 h 107"/>
                <a:gd name="T30" fmla="*/ 91 w 156"/>
                <a:gd name="T31" fmla="*/ 69 h 107"/>
                <a:gd name="T32" fmla="*/ 103 w 156"/>
                <a:gd name="T33" fmla="*/ 69 h 107"/>
                <a:gd name="T34" fmla="*/ 103 w 156"/>
                <a:gd name="T35" fmla="*/ 66 h 107"/>
                <a:gd name="T36" fmla="*/ 78 w 156"/>
                <a:gd name="T37" fmla="*/ 42 h 107"/>
                <a:gd name="T38" fmla="*/ 74 w 156"/>
                <a:gd name="T39" fmla="*/ 42 h 107"/>
                <a:gd name="T40" fmla="*/ 50 w 156"/>
                <a:gd name="T41" fmla="*/ 67 h 107"/>
                <a:gd name="T42" fmla="*/ 51 w 156"/>
                <a:gd name="T43" fmla="*/ 70 h 107"/>
                <a:gd name="T44" fmla="*/ 61 w 156"/>
                <a:gd name="T45" fmla="*/ 70 h 107"/>
                <a:gd name="T46" fmla="*/ 61 w 156"/>
                <a:gd name="T47" fmla="*/ 74 h 107"/>
                <a:gd name="T48" fmla="*/ 61 w 156"/>
                <a:gd name="T49" fmla="*/ 101 h 107"/>
                <a:gd name="T50" fmla="*/ 38 w 156"/>
                <a:gd name="T51" fmla="*/ 101 h 107"/>
                <a:gd name="T52" fmla="*/ 11 w 156"/>
                <a:gd name="T53" fmla="*/ 75 h 107"/>
                <a:gd name="T54" fmla="*/ 28 w 156"/>
                <a:gd name="T55" fmla="*/ 50 h 107"/>
                <a:gd name="T56" fmla="*/ 28 w 156"/>
                <a:gd name="T57" fmla="*/ 44 h 107"/>
                <a:gd name="T58" fmla="*/ 50 w 156"/>
                <a:gd name="T59" fmla="*/ 17 h 107"/>
                <a:gd name="T60" fmla="*/ 74 w 156"/>
                <a:gd name="T61" fmla="*/ 30 h 107"/>
                <a:gd name="T62" fmla="*/ 97 w 156"/>
                <a:gd name="T63" fmla="*/ 11 h 107"/>
                <a:gd name="T64" fmla="*/ 128 w 156"/>
                <a:gd name="T65" fmla="*/ 42 h 107"/>
                <a:gd name="T66" fmla="*/ 127 w 156"/>
                <a:gd name="T67" fmla="*/ 50 h 107"/>
                <a:gd name="T68" fmla="*/ 147 w 156"/>
                <a:gd name="T69" fmla="*/ 75 h 107"/>
                <a:gd name="T70" fmla="*/ 120 w 156"/>
                <a:gd name="T71"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6" h="107">
                  <a:moveTo>
                    <a:pt x="135" y="47"/>
                  </a:moveTo>
                  <a:cubicBezTo>
                    <a:pt x="136" y="44"/>
                    <a:pt x="136" y="40"/>
                    <a:pt x="136" y="37"/>
                  </a:cubicBezTo>
                  <a:cubicBezTo>
                    <a:pt x="136" y="17"/>
                    <a:pt x="120" y="0"/>
                    <a:pt x="99" y="0"/>
                  </a:cubicBezTo>
                  <a:cubicBezTo>
                    <a:pt x="76" y="0"/>
                    <a:pt x="73" y="18"/>
                    <a:pt x="73" y="18"/>
                  </a:cubicBezTo>
                  <a:cubicBezTo>
                    <a:pt x="73" y="18"/>
                    <a:pt x="63" y="6"/>
                    <a:pt x="45" y="8"/>
                  </a:cubicBezTo>
                  <a:cubicBezTo>
                    <a:pt x="29" y="11"/>
                    <a:pt x="19" y="25"/>
                    <a:pt x="19" y="40"/>
                  </a:cubicBezTo>
                  <a:cubicBezTo>
                    <a:pt x="19" y="42"/>
                    <a:pt x="20" y="45"/>
                    <a:pt x="20" y="47"/>
                  </a:cubicBezTo>
                  <a:cubicBezTo>
                    <a:pt x="8" y="51"/>
                    <a:pt x="0" y="63"/>
                    <a:pt x="0" y="76"/>
                  </a:cubicBezTo>
                  <a:cubicBezTo>
                    <a:pt x="0" y="93"/>
                    <a:pt x="14" y="107"/>
                    <a:pt x="31" y="107"/>
                  </a:cubicBezTo>
                  <a:cubicBezTo>
                    <a:pt x="126" y="107"/>
                    <a:pt x="126" y="107"/>
                    <a:pt x="126" y="107"/>
                  </a:cubicBezTo>
                  <a:cubicBezTo>
                    <a:pt x="143" y="107"/>
                    <a:pt x="156" y="93"/>
                    <a:pt x="156" y="76"/>
                  </a:cubicBezTo>
                  <a:cubicBezTo>
                    <a:pt x="156" y="62"/>
                    <a:pt x="147" y="51"/>
                    <a:pt x="135" y="47"/>
                  </a:cubicBezTo>
                  <a:close/>
                  <a:moveTo>
                    <a:pt x="120" y="101"/>
                  </a:moveTo>
                  <a:cubicBezTo>
                    <a:pt x="91" y="101"/>
                    <a:pt x="91" y="101"/>
                    <a:pt x="91" y="101"/>
                  </a:cubicBezTo>
                  <a:cubicBezTo>
                    <a:pt x="91" y="93"/>
                    <a:pt x="91" y="81"/>
                    <a:pt x="91" y="74"/>
                  </a:cubicBezTo>
                  <a:cubicBezTo>
                    <a:pt x="91" y="71"/>
                    <a:pt x="91" y="69"/>
                    <a:pt x="91" y="69"/>
                  </a:cubicBezTo>
                  <a:cubicBezTo>
                    <a:pt x="91" y="69"/>
                    <a:pt x="99" y="69"/>
                    <a:pt x="103" y="69"/>
                  </a:cubicBezTo>
                  <a:cubicBezTo>
                    <a:pt x="106" y="69"/>
                    <a:pt x="103" y="66"/>
                    <a:pt x="103" y="66"/>
                  </a:cubicBezTo>
                  <a:cubicBezTo>
                    <a:pt x="78" y="42"/>
                    <a:pt x="78" y="42"/>
                    <a:pt x="78" y="42"/>
                  </a:cubicBezTo>
                  <a:cubicBezTo>
                    <a:pt x="78" y="42"/>
                    <a:pt x="76" y="40"/>
                    <a:pt x="74" y="42"/>
                  </a:cubicBezTo>
                  <a:cubicBezTo>
                    <a:pt x="72" y="44"/>
                    <a:pt x="50" y="67"/>
                    <a:pt x="50" y="67"/>
                  </a:cubicBezTo>
                  <a:cubicBezTo>
                    <a:pt x="50" y="67"/>
                    <a:pt x="47" y="70"/>
                    <a:pt x="51" y="70"/>
                  </a:cubicBezTo>
                  <a:cubicBezTo>
                    <a:pt x="55" y="70"/>
                    <a:pt x="61" y="70"/>
                    <a:pt x="61" y="70"/>
                  </a:cubicBezTo>
                  <a:cubicBezTo>
                    <a:pt x="61" y="70"/>
                    <a:pt x="61" y="72"/>
                    <a:pt x="61" y="74"/>
                  </a:cubicBezTo>
                  <a:cubicBezTo>
                    <a:pt x="61" y="81"/>
                    <a:pt x="61" y="93"/>
                    <a:pt x="61" y="101"/>
                  </a:cubicBezTo>
                  <a:cubicBezTo>
                    <a:pt x="38" y="101"/>
                    <a:pt x="38" y="101"/>
                    <a:pt x="38" y="101"/>
                  </a:cubicBezTo>
                  <a:cubicBezTo>
                    <a:pt x="23" y="101"/>
                    <a:pt x="11" y="89"/>
                    <a:pt x="11" y="75"/>
                  </a:cubicBezTo>
                  <a:cubicBezTo>
                    <a:pt x="11" y="63"/>
                    <a:pt x="18" y="54"/>
                    <a:pt x="28" y="50"/>
                  </a:cubicBezTo>
                  <a:cubicBezTo>
                    <a:pt x="28" y="48"/>
                    <a:pt x="28" y="46"/>
                    <a:pt x="28" y="44"/>
                  </a:cubicBezTo>
                  <a:cubicBezTo>
                    <a:pt x="28" y="32"/>
                    <a:pt x="36" y="20"/>
                    <a:pt x="50" y="17"/>
                  </a:cubicBezTo>
                  <a:cubicBezTo>
                    <a:pt x="65" y="16"/>
                    <a:pt x="74" y="30"/>
                    <a:pt x="74" y="30"/>
                  </a:cubicBezTo>
                  <a:cubicBezTo>
                    <a:pt x="74" y="30"/>
                    <a:pt x="77" y="11"/>
                    <a:pt x="97" y="11"/>
                  </a:cubicBezTo>
                  <a:cubicBezTo>
                    <a:pt x="115" y="11"/>
                    <a:pt x="128" y="25"/>
                    <a:pt x="128" y="42"/>
                  </a:cubicBezTo>
                  <a:cubicBezTo>
                    <a:pt x="128" y="45"/>
                    <a:pt x="127" y="48"/>
                    <a:pt x="127" y="50"/>
                  </a:cubicBezTo>
                  <a:cubicBezTo>
                    <a:pt x="137" y="53"/>
                    <a:pt x="147" y="63"/>
                    <a:pt x="147" y="75"/>
                  </a:cubicBezTo>
                  <a:cubicBezTo>
                    <a:pt x="147" y="89"/>
                    <a:pt x="135" y="101"/>
                    <a:pt x="120" y="10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p>
              <a:endParaRPr lang="zh-CN" altLang="en-US"/>
            </a:p>
          </p:txBody>
        </p:sp>
        <p:sp>
          <p:nvSpPr>
            <p:cNvPr id="6" name="矩形 33"/>
            <p:cNvSpPr/>
            <p:nvPr/>
          </p:nvSpPr>
          <p:spPr>
            <a:xfrm>
              <a:off x="3768845" y="3368745"/>
              <a:ext cx="2680338" cy="741516"/>
            </a:xfrm>
            <a:prstGeom prst="rect">
              <a:avLst/>
            </a:prstGeom>
          </p:spPr>
          <p:txBody>
            <a:bodyPr wrap="square">
              <a:spAutoFit/>
            </a:bodyPr>
            <a:p>
              <a:pPr indent="457200" eaLnBrk="1" latinLnBrk="0" hangingPunct="1">
                <a:lnSpc>
                  <a:spcPct val="150000"/>
                </a:lnSpc>
              </a:pPr>
              <a:r>
                <a:rPr lang="zh-CN" altLang="en-US" sz="1600" b="1" dirty="0">
                  <a:latin typeface="微软雅黑" panose="020B0503020204020204" pitchFamily="34" charset="-122"/>
                  <a:ea typeface="微软雅黑" panose="020B0503020204020204" pitchFamily="34" charset="-122"/>
                  <a:cs typeface="+mn-ea"/>
                  <a:sym typeface="+mn-ea"/>
                </a:rPr>
                <a:t>第十一条  </a:t>
              </a:r>
              <a:r>
                <a:rPr sz="1600" dirty="0">
                  <a:latin typeface="微软雅黑" panose="020B0503020204020204" pitchFamily="34" charset="-122"/>
                  <a:ea typeface="微软雅黑" panose="020B0503020204020204" pitchFamily="34" charset="-122"/>
                  <a:cs typeface="+mn-ea"/>
                  <a:sym typeface="+mn-ea"/>
                </a:rPr>
                <a:t>统计人员未能严格履行本规定第七条所列责任，明知统计数据不实而不进行调查核实，参与篡改统计资料、编造虚假数据，授意统计调查对象或者其他人员在统计上弄虚作假，不支持、不配合依法查处统计违纪违法行为，应该认定为未能严格履行防范和惩治统计造假、弄虚作假责任制问责制，应当予以通报。</a:t>
              </a:r>
              <a:endParaRPr sz="1600" dirty="0">
                <a:latin typeface="微软雅黑" panose="020B0503020204020204" pitchFamily="34" charset="-122"/>
                <a:ea typeface="微软雅黑" panose="020B0503020204020204" pitchFamily="34" charset="-122"/>
                <a:cs typeface="+mn-ea"/>
                <a:sym typeface="+mn-ea"/>
              </a:endParaRPr>
            </a:p>
          </p:txBody>
        </p:sp>
      </p:gr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1000"/>
                                        <p:tgtEl>
                                          <p:spTgt spid="47"/>
                                        </p:tgtEl>
                                      </p:cBhvr>
                                    </p:animEffect>
                                    <p:anim calcmode="lin" valueType="num">
                                      <p:cBhvr>
                                        <p:cTn id="8" dur="1000" fill="hold"/>
                                        <p:tgtEl>
                                          <p:spTgt spid="47"/>
                                        </p:tgtEl>
                                        <p:attrNameLst>
                                          <p:attrName>ppt_x</p:attrName>
                                        </p:attrNameLst>
                                      </p:cBhvr>
                                      <p:tavLst>
                                        <p:tav tm="0">
                                          <p:val>
                                            <p:strVal val="#ppt_x"/>
                                          </p:val>
                                        </p:tav>
                                        <p:tav tm="100000">
                                          <p:val>
                                            <p:strVal val="#ppt_x"/>
                                          </p:val>
                                        </p:tav>
                                      </p:tavLst>
                                    </p:anim>
                                    <p:anim calcmode="lin" valueType="num">
                                      <p:cBhvr>
                                        <p:cTn id="9" dur="1000" fill="hold"/>
                                        <p:tgtEl>
                                          <p:spTgt spid="4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990" y="123190"/>
            <a:ext cx="11168380" cy="472440"/>
          </a:xfrm>
        </p:spPr>
        <p:txBody>
          <a:bodyPr>
            <a:noAutofit/>
          </a:bodyPr>
          <a:lstStyle/>
          <a:p>
            <a:r>
              <a:rPr lang="zh-CN" altLang="en-US" sz="2000" dirty="0"/>
              <a:t>《湖北省防范和惩治广播电视和网络视听统计造假、弄虚作假责任制问责制规定》</a:t>
            </a:r>
            <a:endParaRPr lang="zh-CN" altLang="en-US" sz="2000" dirty="0"/>
          </a:p>
        </p:txBody>
      </p:sp>
      <p:sp>
        <p:nvSpPr>
          <p:cNvPr id="5" name="矩形 33"/>
          <p:cNvSpPr/>
          <p:nvPr/>
        </p:nvSpPr>
        <p:spPr>
          <a:xfrm>
            <a:off x="1179195" y="1457325"/>
            <a:ext cx="4352925" cy="4154170"/>
          </a:xfrm>
          <a:prstGeom prst="rect">
            <a:avLst/>
          </a:prstGeom>
        </p:spPr>
        <p:txBody>
          <a:bodyPr wrap="square">
            <a:spAutoFit/>
          </a:bodyPr>
          <a:p>
            <a:pPr indent="457200" eaLnBrk="1" latinLnBrk="0" hangingPunct="1">
              <a:lnSpc>
                <a:spcPct val="150000"/>
              </a:lnSpc>
            </a:pPr>
            <a:r>
              <a:rPr lang="zh-CN" altLang="en-US" sz="1600" b="1" dirty="0">
                <a:latin typeface="微软雅黑" panose="020B0503020204020204" pitchFamily="34" charset="-122"/>
                <a:ea typeface="微软雅黑" panose="020B0503020204020204" pitchFamily="34" charset="-122"/>
                <a:cs typeface="+mn-ea"/>
                <a:sym typeface="+mn-ea"/>
              </a:rPr>
              <a:t>第十三条 </a:t>
            </a:r>
            <a:r>
              <a:rPr lang="en-US" altLang="zh-CN" sz="1600" b="1" dirty="0">
                <a:latin typeface="微软雅黑" panose="020B0503020204020204" pitchFamily="34" charset="-122"/>
                <a:ea typeface="微软雅黑" panose="020B0503020204020204" pitchFamily="34" charset="-122"/>
                <a:cs typeface="+mn-ea"/>
                <a:sym typeface="+mn-ea"/>
              </a:rPr>
              <a:t> </a:t>
            </a:r>
            <a:r>
              <a:rPr lang="zh-CN" altLang="en-US" sz="1600" b="1" dirty="0">
                <a:solidFill>
                  <a:srgbClr val="FF0000"/>
                </a:solidFill>
                <a:latin typeface="微软雅黑" panose="020B0503020204020204" pitchFamily="34" charset="-122"/>
                <a:ea typeface="微软雅黑" panose="020B0503020204020204" pitchFamily="34" charset="-122"/>
                <a:cs typeface="+mn-ea"/>
                <a:sym typeface="+mn-ea"/>
              </a:rPr>
              <a:t>各级广播电视主管部门要依法开展统计监督</a:t>
            </a:r>
            <a:r>
              <a:rPr lang="zh-CN" altLang="en-US" sz="1600" dirty="0">
                <a:latin typeface="微软雅黑" panose="020B0503020204020204" pitchFamily="34" charset="-122"/>
                <a:ea typeface="微软雅黑" panose="020B0503020204020204" pitchFamily="34" charset="-122"/>
                <a:cs typeface="+mn-ea"/>
                <a:sym typeface="+mn-ea"/>
              </a:rPr>
              <a:t>，定期对下级部门、单位落实防范和惩治统计造假、弄虚作假责任制问责制情况和统计数据的真实性、完整性进行抽查和检查。</a:t>
            </a:r>
            <a:endParaRPr lang="en-US" altLang="zh-CN"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endParaRPr lang="zh-CN" altLang="en-US" sz="16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zh-CN" altLang="en-US" sz="1600" b="1" dirty="0">
                <a:latin typeface="微软雅黑" panose="020B0503020204020204" pitchFamily="34" charset="-122"/>
                <a:ea typeface="微软雅黑" panose="020B0503020204020204" pitchFamily="34" charset="-122"/>
                <a:cs typeface="+mn-ea"/>
                <a:sym typeface="+mn-ea"/>
              </a:rPr>
              <a:t>第十四条 </a:t>
            </a:r>
            <a:r>
              <a:rPr lang="en-US" altLang="zh-CN" sz="1600" b="1" dirty="0">
                <a:latin typeface="微软雅黑" panose="020B0503020204020204" pitchFamily="34" charset="-122"/>
                <a:ea typeface="微软雅黑" panose="020B0503020204020204" pitchFamily="34" charset="-122"/>
                <a:cs typeface="+mn-ea"/>
                <a:sym typeface="+mn-ea"/>
              </a:rPr>
              <a:t> </a:t>
            </a:r>
            <a:r>
              <a:rPr lang="zh-CN" altLang="en-US" sz="1600" dirty="0">
                <a:latin typeface="微软雅黑" panose="020B0503020204020204" pitchFamily="34" charset="-122"/>
                <a:ea typeface="微软雅黑" panose="020B0503020204020204" pitchFamily="34" charset="-122"/>
                <a:cs typeface="+mn-ea"/>
                <a:sym typeface="+mn-ea"/>
              </a:rPr>
              <a:t>防范和惩治统计造假、弄虚作假责任制问责制落实情况要作为各单位领导班子成员述职述廉、年度考核的重要依据。统计部门应与人事、纪检部门共享共用统计工作中发现的问题与线索。</a:t>
            </a:r>
            <a:endParaRPr lang="zh-CN" altLang="en-US" sz="1600" dirty="0">
              <a:solidFill>
                <a:schemeClr val="tx1">
                  <a:lumMod val="50000"/>
                </a:schemeClr>
              </a:solidFill>
              <a:latin typeface="微软雅黑" panose="020B0503020204020204" pitchFamily="34" charset="-122"/>
              <a:ea typeface="微软雅黑" panose="020B0503020204020204" pitchFamily="34" charset="-122"/>
              <a:cs typeface="+mn-ea"/>
              <a:sym typeface="+mn-ea"/>
            </a:endParaRPr>
          </a:p>
        </p:txBody>
      </p:sp>
      <p:sp>
        <p:nvSpPr>
          <p:cNvPr id="6" name="矩形 33"/>
          <p:cNvSpPr/>
          <p:nvPr/>
        </p:nvSpPr>
        <p:spPr>
          <a:xfrm>
            <a:off x="6625590" y="1332230"/>
            <a:ext cx="4352925" cy="2676525"/>
          </a:xfrm>
          <a:prstGeom prst="rect">
            <a:avLst/>
          </a:prstGeom>
        </p:spPr>
        <p:txBody>
          <a:bodyPr wrap="square">
            <a:spAutoFit/>
          </a:bodyPr>
          <a:p>
            <a:pPr indent="457200" eaLnBrk="1" latinLnBrk="0" hangingPunct="1">
              <a:lnSpc>
                <a:spcPct val="150000"/>
              </a:lnSpc>
            </a:pPr>
            <a:r>
              <a:rPr sz="1600" b="1" dirty="0">
                <a:latin typeface="微软雅黑" panose="020B0503020204020204" pitchFamily="34" charset="-122"/>
                <a:ea typeface="微软雅黑" panose="020B0503020204020204" pitchFamily="34" charset="-122"/>
                <a:cs typeface="+mn-ea"/>
                <a:sym typeface="+mn-ea"/>
              </a:rPr>
              <a:t>第十五条</a:t>
            </a:r>
            <a:r>
              <a:rPr sz="1600" dirty="0">
                <a:latin typeface="微软雅黑" panose="020B0503020204020204" pitchFamily="34" charset="-122"/>
                <a:ea typeface="微软雅黑" panose="020B0503020204020204" pitchFamily="34" charset="-122"/>
                <a:cs typeface="+mn-ea"/>
                <a:sym typeface="+mn-ea"/>
              </a:rPr>
              <a:t> </a:t>
            </a:r>
            <a:r>
              <a:rPr lang="en-US" sz="1600" dirty="0">
                <a:latin typeface="微软雅黑" panose="020B0503020204020204" pitchFamily="34" charset="-122"/>
                <a:ea typeface="微软雅黑" panose="020B0503020204020204" pitchFamily="34" charset="-122"/>
                <a:cs typeface="+mn-ea"/>
                <a:sym typeface="+mn-ea"/>
              </a:rPr>
              <a:t> </a:t>
            </a:r>
            <a:r>
              <a:rPr sz="1600" dirty="0">
                <a:latin typeface="微软雅黑" panose="020B0503020204020204" pitchFamily="34" charset="-122"/>
                <a:ea typeface="微软雅黑" panose="020B0503020204020204" pitchFamily="34" charset="-122"/>
                <a:cs typeface="+mn-ea"/>
                <a:sym typeface="+mn-ea"/>
              </a:rPr>
              <a:t>对违反统计法律法规及本规定的，由有关部门按照中央、省委有关要求，依据《中国共产党纪律处分条例》《中国共产党问责条例》《中华人民共和国统计法》《中华人民共和国统计法实施条例》《行政机关公务员处分条例》《统计违法违纪行为处分规定》《事业单位工作人员处分暂行规定》追究责任。</a:t>
            </a:r>
            <a:endParaRPr lang="zh-CN" altLang="en-US" sz="1600" dirty="0">
              <a:solidFill>
                <a:schemeClr val="tx1">
                  <a:lumMod val="50000"/>
                </a:schemeClr>
              </a:solidFill>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216660" y="1533525"/>
            <a:ext cx="9758045" cy="3322955"/>
          </a:xfrm>
          <a:prstGeom prst="rect">
            <a:avLst/>
          </a:prstGeom>
        </p:spPr>
        <p:txBody>
          <a:bodyPr wrap="square">
            <a:spAutoFit/>
          </a:bodyPr>
          <a:p>
            <a:pPr indent="457200" eaLnBrk="1" latinLnBrk="0" hangingPunct="1">
              <a:lnSpc>
                <a:spcPct val="150000"/>
              </a:lnSpc>
            </a:pPr>
            <a:r>
              <a:rPr lang="zh-CN" altLang="en-US" sz="2000" dirty="0">
                <a:latin typeface="微软雅黑" panose="020B0503020204020204" pitchFamily="34" charset="-122"/>
                <a:ea typeface="微软雅黑" panose="020B0503020204020204" pitchFamily="34" charset="-122"/>
                <a:cs typeface="+mn-ea"/>
                <a:sym typeface="+mn-ea"/>
              </a:rPr>
              <a:t>《湖北省广播电视局关于印发</a:t>
            </a:r>
            <a:r>
              <a:rPr lang="en-US" altLang="zh-CN" sz="2000" dirty="0" smtClean="0">
                <a:latin typeface="微软雅黑" panose="020B0503020204020204" pitchFamily="34" charset="-122"/>
                <a:ea typeface="微软雅黑" panose="020B0503020204020204" pitchFamily="34" charset="-122"/>
                <a:cs typeface="+mn-ea"/>
                <a:sym typeface="+mn-ea"/>
              </a:rPr>
              <a:t>&lt;</a:t>
            </a:r>
            <a:r>
              <a:rPr lang="zh-CN" altLang="en-US" sz="2000" dirty="0">
                <a:latin typeface="微软雅黑" panose="020B0503020204020204" pitchFamily="34" charset="-122"/>
                <a:ea typeface="微软雅黑" panose="020B0503020204020204" pitchFamily="34" charset="-122"/>
                <a:cs typeface="+mn-ea"/>
                <a:sym typeface="+mn-ea"/>
              </a:rPr>
              <a:t>湖北省广播电视统计工作管理实施细则</a:t>
            </a:r>
            <a:r>
              <a:rPr lang="en-US" altLang="zh-CN" sz="2000" dirty="0" smtClean="0">
                <a:latin typeface="微软雅黑" panose="020B0503020204020204" pitchFamily="34" charset="-122"/>
                <a:ea typeface="微软雅黑" panose="020B0503020204020204" pitchFamily="34" charset="-122"/>
                <a:cs typeface="+mn-ea"/>
                <a:sym typeface="+mn-ea"/>
              </a:rPr>
              <a:t>&gt;</a:t>
            </a:r>
            <a:r>
              <a:rPr lang="zh-CN" altLang="en-US" sz="2000" dirty="0">
                <a:latin typeface="微软雅黑" panose="020B0503020204020204" pitchFamily="34" charset="-122"/>
                <a:ea typeface="微软雅黑" panose="020B0503020204020204" pitchFamily="34" charset="-122"/>
                <a:cs typeface="+mn-ea"/>
                <a:sym typeface="+mn-ea"/>
              </a:rPr>
              <a:t>的通知》</a:t>
            </a:r>
            <a:r>
              <a:rPr lang="zh-CN" altLang="en-US" sz="2000" dirty="0">
                <a:latin typeface="微软雅黑" panose="020B0503020204020204" pitchFamily="34" charset="-122"/>
                <a:ea typeface="微软雅黑" panose="020B0503020204020204" pitchFamily="34" charset="-122"/>
                <a:cs typeface="+mn-ea"/>
                <a:sym typeface="+mn-ea"/>
              </a:rPr>
              <a:t>（</a:t>
            </a:r>
            <a:r>
              <a:rPr lang="en-US" altLang="zh-CN" sz="2000" dirty="0">
                <a:latin typeface="微软雅黑" panose="020B0503020204020204" pitchFamily="34" charset="-122"/>
                <a:ea typeface="微软雅黑" panose="020B0503020204020204" pitchFamily="34" charset="-122"/>
                <a:cs typeface="+mn-ea"/>
                <a:sym typeface="+mn-ea"/>
              </a:rPr>
              <a:t>鄂广发〔</a:t>
            </a:r>
            <a:r>
              <a:rPr lang="en-US" altLang="zh-CN" sz="2000" dirty="0" smtClean="0">
                <a:latin typeface="微软雅黑" panose="020B0503020204020204" pitchFamily="34" charset="-122"/>
                <a:ea typeface="微软雅黑" panose="020B0503020204020204" pitchFamily="34" charset="-122"/>
                <a:cs typeface="+mn-ea"/>
                <a:sym typeface="+mn-ea"/>
              </a:rPr>
              <a:t>2023〕9号</a:t>
            </a:r>
            <a:r>
              <a:rPr lang="zh-CN" altLang="en-US" sz="2000" dirty="0">
                <a:latin typeface="微软雅黑" panose="020B0503020204020204" pitchFamily="34" charset="-122"/>
                <a:ea typeface="微软雅黑" panose="020B0503020204020204" pitchFamily="34" charset="-122"/>
                <a:cs typeface="+mn-ea"/>
                <a:sym typeface="+mn-ea"/>
              </a:rPr>
              <a:t>）</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于</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2023</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年</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5</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月</a:t>
            </a:r>
            <a:r>
              <a:rPr lang="en-US" altLang="zh-CN" sz="2000" b="1" dirty="0" smtClean="0">
                <a:solidFill>
                  <a:srgbClr val="FF0000"/>
                </a:solidFill>
                <a:latin typeface="微软雅黑" panose="020B0503020204020204" pitchFamily="34" charset="-122"/>
                <a:ea typeface="微软雅黑" panose="020B0503020204020204" pitchFamily="34" charset="-122"/>
                <a:cs typeface="+mn-ea"/>
                <a:sym typeface="+mn-ea"/>
              </a:rPr>
              <a:t>6</a:t>
            </a:r>
            <a:r>
              <a:rPr lang="zh-CN" altLang="en-US" sz="2000" b="1" dirty="0" smtClean="0">
                <a:solidFill>
                  <a:srgbClr val="FF0000"/>
                </a:solidFill>
                <a:latin typeface="微软雅黑" panose="020B0503020204020204" pitchFamily="34" charset="-122"/>
                <a:ea typeface="微软雅黑" panose="020B0503020204020204" pitchFamily="34" charset="-122"/>
                <a:cs typeface="+mn-ea"/>
                <a:sym typeface="+mn-ea"/>
              </a:rPr>
              <a:t>日</a:t>
            </a:r>
            <a:r>
              <a:rPr lang="zh-CN" altLang="en-US" sz="2000" b="1" dirty="0">
                <a:solidFill>
                  <a:srgbClr val="FF0000"/>
                </a:solidFill>
                <a:latin typeface="微软雅黑" panose="020B0503020204020204" pitchFamily="34" charset="-122"/>
                <a:ea typeface="微软雅黑" panose="020B0503020204020204" pitchFamily="34" charset="-122"/>
                <a:cs typeface="+mn-ea"/>
                <a:sym typeface="+mn-ea"/>
              </a:rPr>
              <a:t>印发并执行</a:t>
            </a:r>
            <a:r>
              <a:rPr lang="zh-CN" altLang="en-US" sz="2000" dirty="0">
                <a:solidFill>
                  <a:srgbClr val="FF0000"/>
                </a:solidFill>
                <a:latin typeface="微软雅黑" panose="020B0503020204020204" pitchFamily="34" charset="-122"/>
                <a:ea typeface="微软雅黑" panose="020B0503020204020204" pitchFamily="34" charset="-122"/>
                <a:cs typeface="+mn-ea"/>
                <a:sym typeface="+mn-ea"/>
              </a:rPr>
              <a:t>。</a:t>
            </a:r>
            <a:endParaRPr lang="zh-CN" altLang="en-US" sz="2000" dirty="0">
              <a:solidFill>
                <a:srgbClr val="FF0000"/>
              </a:solidFill>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solidFill>
                <a:srgbClr val="FF0000"/>
              </a:solidFill>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第三条  </a:t>
            </a:r>
            <a:r>
              <a:rPr lang="zh-CN" altLang="en-US" sz="2000" dirty="0">
                <a:latin typeface="微软雅黑" panose="020B0503020204020204" pitchFamily="34" charset="-122"/>
                <a:ea typeface="微软雅黑" panose="020B0503020204020204" pitchFamily="34" charset="-122"/>
                <a:cs typeface="+mn-ea"/>
                <a:sym typeface="+mn-ea"/>
              </a:rPr>
              <a:t>本细则所称广播电视行业各单位，是指全省从事广播电视、网络视听节目服务相关业务活动的各类法人单位。</a:t>
            </a:r>
            <a:endParaRPr lang="zh-CN" altLang="en-US" sz="2000" dirty="0">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endParaRPr lang="zh-CN" altLang="en-US" sz="2000" dirty="0">
              <a:solidFill>
                <a:srgbClr val="FF0000"/>
              </a:solidFill>
              <a:latin typeface="微软雅黑" panose="020B0503020204020204" pitchFamily="34" charset="-122"/>
              <a:ea typeface="微软雅黑" panose="020B0503020204020204" pitchFamily="34" charset="-122"/>
              <a:cs typeface="+mn-ea"/>
              <a:sym typeface="+mn-ea"/>
            </a:endParaRPr>
          </a:p>
          <a:p>
            <a:pPr indent="457200" eaLnBrk="1" latinLnBrk="0" hangingPunct="1">
              <a:lnSpc>
                <a:spcPct val="150000"/>
              </a:lnSpc>
            </a:pPr>
            <a:r>
              <a:rPr lang="zh-CN" altLang="en-US" sz="2000" b="1" dirty="0" smtClean="0">
                <a:latin typeface="微软雅黑" panose="020B0503020204020204" pitchFamily="34" charset="-122"/>
                <a:ea typeface="微软雅黑" panose="020B0503020204020204" pitchFamily="34" charset="-122"/>
                <a:cs typeface="+mn-ea"/>
                <a:sym typeface="+mn-ea"/>
              </a:rPr>
              <a:t>第四条 </a:t>
            </a:r>
            <a:r>
              <a:rPr lang="zh-CN" altLang="en-US" sz="2000" dirty="0" smtClean="0">
                <a:latin typeface="微软雅黑" panose="020B0503020204020204" pitchFamily="34" charset="-122"/>
                <a:ea typeface="微软雅黑" panose="020B0503020204020204" pitchFamily="34" charset="-122"/>
                <a:cs typeface="+mn-ea"/>
                <a:sym typeface="+mn-ea"/>
              </a:rPr>
              <a:t>全省广播电视行业统计工作实行统一领导、分级负责。</a:t>
            </a:r>
            <a:endParaRPr lang="zh-CN" altLang="en-US" sz="2000" dirty="0" smtClean="0">
              <a:solidFill>
                <a:srgbClr val="FF0000"/>
              </a:solidFill>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99390"/>
            <a:ext cx="11168380" cy="472440"/>
          </a:xfrm>
        </p:spPr>
        <p:txBody>
          <a:bodyPr>
            <a:noAutofit/>
          </a:bodyPr>
          <a:lstStyle/>
          <a:p>
            <a:r>
              <a:rPr lang="zh-CN" altLang="en-US" sz="2000" dirty="0">
                <a:latin typeface="微软雅黑" panose="020B0503020204020204" pitchFamily="34" charset="-122"/>
                <a:ea typeface="微软雅黑" panose="020B0503020204020204" pitchFamily="34" charset="-122"/>
                <a:cs typeface="+mn-cs"/>
                <a:sym typeface="+mn-ea"/>
              </a:rPr>
              <a:t>《湖北省广播电视统计工作管理实施细则》</a:t>
            </a:r>
            <a:endParaRPr lang="zh-CN" altLang="en-US" sz="2000" dirty="0">
              <a:latin typeface="微软雅黑" panose="020B0503020204020204" pitchFamily="34" charset="-122"/>
              <a:ea typeface="微软雅黑" panose="020B0503020204020204" pitchFamily="34" charset="-122"/>
              <a:cs typeface="+mn-cs"/>
              <a:sym typeface="+mn-ea"/>
            </a:endParaRPr>
          </a:p>
        </p:txBody>
      </p:sp>
      <p:sp>
        <p:nvSpPr>
          <p:cNvPr id="5" name="矩形 33"/>
          <p:cNvSpPr/>
          <p:nvPr/>
        </p:nvSpPr>
        <p:spPr>
          <a:xfrm>
            <a:off x="1216660" y="1111885"/>
            <a:ext cx="10447020" cy="5169535"/>
          </a:xfrm>
          <a:prstGeom prst="rect">
            <a:avLst/>
          </a:prstGeom>
        </p:spPr>
        <p:txBody>
          <a:bodyPr wrap="square">
            <a:spAutoFit/>
          </a:bodyPr>
          <a:p>
            <a:pPr indent="457200" eaLnBrk="1" latinLnBrk="0" hangingPunct="1">
              <a:lnSpc>
                <a:spcPct val="150000"/>
              </a:lnSpc>
            </a:pPr>
            <a:r>
              <a:rPr lang="zh-CN" altLang="en-US" sz="2000" b="1" dirty="0">
                <a:latin typeface="微软雅黑" panose="020B0503020204020204" pitchFamily="34" charset="-122"/>
                <a:ea typeface="微软雅黑" panose="020B0503020204020204" pitchFamily="34" charset="-122"/>
                <a:cs typeface="+mn-ea"/>
                <a:sym typeface="+mn-ea"/>
              </a:rPr>
              <a:t>第五</a:t>
            </a:r>
            <a:r>
              <a:rPr lang="zh-CN" altLang="en-US" sz="2000" b="1" dirty="0" smtClean="0">
                <a:latin typeface="微软雅黑" panose="020B0503020204020204" pitchFamily="34" charset="-122"/>
                <a:ea typeface="微软雅黑" panose="020B0503020204020204" pitchFamily="34" charset="-122"/>
                <a:cs typeface="+mn-ea"/>
                <a:sym typeface="+mn-ea"/>
              </a:rPr>
              <a:t>条  </a:t>
            </a:r>
            <a:r>
              <a:rPr lang="zh-CN" altLang="en-US" sz="2000" dirty="0" smtClean="0">
                <a:latin typeface="微软雅黑" panose="020B0503020204020204" pitchFamily="34" charset="-122"/>
                <a:ea typeface="微软雅黑" panose="020B0503020204020204" pitchFamily="34" charset="-122"/>
                <a:cs typeface="+mn-ea"/>
                <a:sym typeface="+mn-ea"/>
              </a:rPr>
              <a:t>各级</a:t>
            </a:r>
            <a:r>
              <a:rPr lang="zh-CN" altLang="en-US" sz="2000" dirty="0">
                <a:latin typeface="微软雅黑" panose="020B0503020204020204" pitchFamily="34" charset="-122"/>
                <a:ea typeface="微软雅黑" panose="020B0503020204020204" pitchFamily="34" charset="-122"/>
                <a:cs typeface="+mn-ea"/>
                <a:sym typeface="+mn-ea"/>
              </a:rPr>
              <a:t>广播电视主管部门负责本行政区域内的广播电视行业统计监督和管理工作</a:t>
            </a:r>
            <a:r>
              <a:rPr lang="zh-CN" altLang="en-US" sz="2000" dirty="0" smtClean="0">
                <a:latin typeface="微软雅黑" panose="020B0503020204020204" pitchFamily="34" charset="-122"/>
                <a:ea typeface="微软雅黑" panose="020B0503020204020204" pitchFamily="34" charset="-122"/>
                <a:cs typeface="+mn-ea"/>
                <a:sym typeface="+mn-ea"/>
              </a:rPr>
              <a:t>。</a:t>
            </a:r>
            <a:endParaRPr lang="en-US" altLang="zh-CN" sz="2000" dirty="0" smtClean="0">
              <a:latin typeface="微软雅黑" panose="020B0503020204020204" pitchFamily="34" charset="-122"/>
              <a:ea typeface="微软雅黑" panose="020B0503020204020204" pitchFamily="34" charset="-122"/>
              <a:cs typeface="+mn-ea"/>
            </a:endParaRPr>
          </a:p>
          <a:p>
            <a:pPr indent="457200">
              <a:lnSpc>
                <a:spcPct val="150000"/>
              </a:lnSpc>
            </a:pPr>
            <a:endParaRPr lang="en-US" altLang="zh-CN" sz="2000" b="1" dirty="0" smtClean="0">
              <a:latin typeface="微软雅黑" panose="020B0503020204020204" pitchFamily="34" charset="-122"/>
              <a:ea typeface="微软雅黑" panose="020B0503020204020204" pitchFamily="34" charset="-122"/>
              <a:cs typeface="+mn-ea"/>
            </a:endParaRPr>
          </a:p>
          <a:p>
            <a:pPr indent="457200">
              <a:lnSpc>
                <a:spcPct val="150000"/>
              </a:lnSpc>
            </a:pPr>
            <a:r>
              <a:rPr lang="en-US" altLang="zh-CN" sz="2000" b="1" dirty="0" smtClean="0">
                <a:latin typeface="微软雅黑" panose="020B0503020204020204" pitchFamily="34" charset="-122"/>
                <a:ea typeface="微软雅黑" panose="020B0503020204020204" pitchFamily="34" charset="-122"/>
                <a:cs typeface="+mn-ea"/>
                <a:sym typeface="+mn-ea"/>
              </a:rPr>
              <a:t>（</a:t>
            </a:r>
            <a:r>
              <a:rPr lang="en-US" altLang="zh-CN" sz="2000" b="1" dirty="0" err="1">
                <a:latin typeface="微软雅黑" panose="020B0503020204020204" pitchFamily="34" charset="-122"/>
                <a:ea typeface="微软雅黑" panose="020B0503020204020204" pitchFamily="34" charset="-122"/>
                <a:cs typeface="+mn-ea"/>
                <a:sym typeface="+mn-ea"/>
              </a:rPr>
              <a:t>一）</a:t>
            </a:r>
            <a:r>
              <a:rPr lang="en-US" altLang="zh-CN" sz="2000" b="1" dirty="0" err="1">
                <a:solidFill>
                  <a:srgbClr val="FF0000"/>
                </a:solidFill>
                <a:latin typeface="微软雅黑" panose="020B0503020204020204" pitchFamily="34" charset="-122"/>
                <a:ea typeface="微软雅黑" panose="020B0503020204020204" pitchFamily="34" charset="-122"/>
                <a:cs typeface="+mn-ea"/>
                <a:sym typeface="+mn-ea"/>
              </a:rPr>
              <a:t>组织、协调、指导、监督</a:t>
            </a:r>
            <a:r>
              <a:rPr lang="en-US" altLang="zh-CN" sz="2000" dirty="0" err="1">
                <a:latin typeface="微软雅黑" panose="020B0503020204020204" pitchFamily="34" charset="-122"/>
                <a:ea typeface="微软雅黑" panose="020B0503020204020204" pitchFamily="34" charset="-122"/>
                <a:cs typeface="+mn-ea"/>
                <a:sym typeface="+mn-ea"/>
              </a:rPr>
              <a:t>本地区的广播电视统计工作</a:t>
            </a:r>
            <a:r>
              <a:rPr lang="en-US" altLang="zh-CN" sz="2000" dirty="0">
                <a:latin typeface="微软雅黑" panose="020B0503020204020204" pitchFamily="34" charset="-122"/>
                <a:ea typeface="微软雅黑" panose="020B0503020204020204" pitchFamily="34" charset="-122"/>
                <a:cs typeface="+mn-ea"/>
                <a:sym typeface="+mn-ea"/>
              </a:rPr>
              <a:t> </a:t>
            </a:r>
            <a:r>
              <a:rPr lang="zh-CN" altLang="en-US" sz="2000" dirty="0" smtClean="0">
                <a:latin typeface="微软雅黑" panose="020B0503020204020204" pitchFamily="34" charset="-122"/>
                <a:ea typeface="微软雅黑" panose="020B0503020204020204" pitchFamily="34" charset="-122"/>
                <a:cs typeface="+mn-ea"/>
                <a:sym typeface="+mn-ea"/>
              </a:rPr>
              <a:t>，</a:t>
            </a:r>
            <a:r>
              <a:rPr lang="zh-CN" altLang="en-US" sz="2000" dirty="0">
                <a:latin typeface="微软雅黑" panose="020B0503020204020204" pitchFamily="34" charset="-122"/>
                <a:ea typeface="微软雅黑" panose="020B0503020204020204" pitchFamily="34" charset="-122"/>
                <a:cs typeface="+mn-ea"/>
                <a:sym typeface="+mn-ea"/>
              </a:rPr>
              <a:t>监督统计法律、法规、规章在本地区广播电视单位的</a:t>
            </a:r>
            <a:r>
              <a:rPr lang="zh-CN" altLang="en-US" sz="2000" dirty="0" smtClean="0">
                <a:latin typeface="微软雅黑" panose="020B0503020204020204" pitchFamily="34" charset="-122"/>
                <a:ea typeface="微软雅黑" panose="020B0503020204020204" pitchFamily="34" charset="-122"/>
                <a:cs typeface="+mn-ea"/>
                <a:sym typeface="+mn-ea"/>
              </a:rPr>
              <a:t>实施</a:t>
            </a:r>
            <a:r>
              <a:rPr lang="en-US" altLang="zh-CN" sz="2000" dirty="0" err="1" smtClean="0">
                <a:latin typeface="微软雅黑" panose="020B0503020204020204" pitchFamily="34" charset="-122"/>
                <a:ea typeface="微软雅黑" panose="020B0503020204020204" pitchFamily="34" charset="-122"/>
                <a:cs typeface="+mn-ea"/>
                <a:sym typeface="+mn-ea"/>
              </a:rPr>
              <a:t>情况</a:t>
            </a:r>
            <a:r>
              <a:rPr lang="en-US" altLang="zh-CN" sz="2000" dirty="0">
                <a:latin typeface="微软雅黑" panose="020B0503020204020204" pitchFamily="34" charset="-122"/>
                <a:ea typeface="微软雅黑" panose="020B0503020204020204" pitchFamily="34" charset="-122"/>
                <a:cs typeface="+mn-ea"/>
                <a:sym typeface="+mn-ea"/>
              </a:rPr>
              <a:t>；</a:t>
            </a:r>
            <a:endParaRPr lang="en-US" altLang="zh-CN" sz="20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b="1" dirty="0">
                <a:latin typeface="微软雅黑" panose="020B0503020204020204" pitchFamily="34" charset="-122"/>
                <a:ea typeface="微软雅黑" panose="020B0503020204020204" pitchFamily="34" charset="-122"/>
                <a:cs typeface="+mn-ea"/>
                <a:sym typeface="+mn-ea"/>
              </a:rPr>
              <a:t>（二）</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搜集、整理本地区的广播电视统计资料</a:t>
            </a:r>
            <a:r>
              <a:rPr lang="en-US" altLang="zh-CN" sz="2000" dirty="0">
                <a:latin typeface="微软雅黑" panose="020B0503020204020204" pitchFamily="34" charset="-122"/>
                <a:ea typeface="微软雅黑" panose="020B0503020204020204" pitchFamily="34" charset="-122"/>
                <a:cs typeface="+mn-ea"/>
                <a:sym typeface="+mn-ea"/>
              </a:rPr>
              <a:t>，完成国家广播电视统计调查制度确定的调查任务和地方统计调查任务。按规定向上级广播电视主管部门报送本地区的统计报表、统计分析报告和其他统计资料，对本地区的广播电视发展情况进行统计分析、预测和监督；</a:t>
            </a:r>
            <a:endParaRPr lang="en-US" altLang="zh-CN" sz="20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b="1" dirty="0">
                <a:latin typeface="微软雅黑" panose="020B0503020204020204" pitchFamily="34" charset="-122"/>
                <a:ea typeface="微软雅黑" panose="020B0503020204020204" pitchFamily="34" charset="-122"/>
                <a:cs typeface="+mn-ea"/>
                <a:sym typeface="+mn-ea"/>
              </a:rPr>
              <a:t>（三）</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管理本地区的广播电视统计信息系统，完成统计数据采集、处理、传递、存储</a:t>
            </a:r>
            <a:r>
              <a:rPr lang="en-US" altLang="zh-CN" sz="2000" dirty="0">
                <a:latin typeface="微软雅黑" panose="020B0503020204020204" pitchFamily="34" charset="-122"/>
                <a:ea typeface="微软雅黑" panose="020B0503020204020204" pitchFamily="34" charset="-122"/>
                <a:cs typeface="+mn-ea"/>
                <a:sym typeface="+mn-ea"/>
              </a:rPr>
              <a:t>等工作，配合上级部门建立、管理地区性的广播电视统计信息数据库；</a:t>
            </a:r>
            <a:endParaRPr lang="en-US" altLang="zh-CN" sz="20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b="1" dirty="0">
                <a:latin typeface="微软雅黑" panose="020B0503020204020204" pitchFamily="34" charset="-122"/>
                <a:ea typeface="微软雅黑" panose="020B0503020204020204" pitchFamily="34" charset="-122"/>
                <a:cs typeface="+mn-ea"/>
                <a:sym typeface="+mn-ea"/>
              </a:rPr>
              <a:t>（四）</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审定、管理、公布、出版、提供</a:t>
            </a:r>
            <a:r>
              <a:rPr lang="en-US" altLang="zh-CN" sz="2000" dirty="0">
                <a:latin typeface="微软雅黑" panose="020B0503020204020204" pitchFamily="34" charset="-122"/>
                <a:ea typeface="微软雅黑" panose="020B0503020204020204" pitchFamily="34" charset="-122"/>
                <a:cs typeface="+mn-ea"/>
                <a:sym typeface="+mn-ea"/>
              </a:rPr>
              <a:t>本地区的广播电视统计资料；</a:t>
            </a:r>
            <a:endParaRPr lang="en-US" altLang="zh-CN" sz="2000" dirty="0">
              <a:latin typeface="微软雅黑" panose="020B0503020204020204" pitchFamily="34" charset="-122"/>
              <a:ea typeface="微软雅黑" panose="020B0503020204020204" pitchFamily="34" charset="-122"/>
              <a:cs typeface="+mn-ea"/>
            </a:endParaRPr>
          </a:p>
          <a:p>
            <a:pPr indent="457200" eaLnBrk="1" latinLnBrk="0" hangingPunct="1">
              <a:lnSpc>
                <a:spcPct val="150000"/>
              </a:lnSpc>
            </a:pPr>
            <a:r>
              <a:rPr lang="en-US" altLang="zh-CN" sz="2000" b="1" dirty="0">
                <a:latin typeface="微软雅黑" panose="020B0503020204020204" pitchFamily="34" charset="-122"/>
                <a:ea typeface="微软雅黑" panose="020B0503020204020204" pitchFamily="34" charset="-122"/>
                <a:cs typeface="+mn-ea"/>
                <a:sym typeface="+mn-ea"/>
              </a:rPr>
              <a:t>（五）</a:t>
            </a:r>
            <a:r>
              <a:rPr lang="en-US" altLang="zh-CN" sz="2000" b="1" dirty="0">
                <a:solidFill>
                  <a:srgbClr val="FF0000"/>
                </a:solidFill>
                <a:latin typeface="微软雅黑" panose="020B0503020204020204" pitchFamily="34" charset="-122"/>
                <a:ea typeface="微软雅黑" panose="020B0503020204020204" pitchFamily="34" charset="-122"/>
                <a:cs typeface="+mn-ea"/>
                <a:sym typeface="+mn-ea"/>
              </a:rPr>
              <a:t>组织培训</a:t>
            </a:r>
            <a:r>
              <a:rPr lang="en-US" altLang="zh-CN" sz="2000" dirty="0">
                <a:latin typeface="微软雅黑" panose="020B0503020204020204" pitchFamily="34" charset="-122"/>
                <a:ea typeface="微软雅黑" panose="020B0503020204020204" pitchFamily="34" charset="-122"/>
                <a:cs typeface="+mn-ea"/>
                <a:sym typeface="+mn-ea"/>
              </a:rPr>
              <a:t>本地区广播电视单位的统计人员。</a:t>
            </a:r>
            <a:endParaRPr lang="zh-CN" altLang="en-US" sz="2000" dirty="0" smtClean="0">
              <a:solidFill>
                <a:srgbClr val="FF0000"/>
              </a:solidFill>
              <a:latin typeface="微软雅黑" panose="020B0503020204020204" pitchFamily="34" charset="-122"/>
              <a:ea typeface="微软雅黑" panose="020B0503020204020204" pitchFamily="34"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tags/tag1.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heme/theme1.xml><?xml version="1.0" encoding="utf-8"?>
<a:theme xmlns:a="http://schemas.openxmlformats.org/drawingml/2006/main" name="Office 主题">
  <a:themeElements>
    <a:clrScheme name="自定义 632">
      <a:dk1>
        <a:sysClr val="windowText" lastClr="000000"/>
      </a:dk1>
      <a:lt1>
        <a:sysClr val="window" lastClr="FFFFFF"/>
      </a:lt1>
      <a:dk2>
        <a:srgbClr val="084C8B"/>
      </a:dk2>
      <a:lt2>
        <a:srgbClr val="E7E6E6"/>
      </a:lt2>
      <a:accent1>
        <a:srgbClr val="2075C5"/>
      </a:accent1>
      <a:accent2>
        <a:srgbClr val="084C8B"/>
      </a:accent2>
      <a:accent3>
        <a:srgbClr val="2075C5"/>
      </a:accent3>
      <a:accent4>
        <a:srgbClr val="084C8B"/>
      </a:accent4>
      <a:accent5>
        <a:srgbClr val="2075C5"/>
      </a:accent5>
      <a:accent6>
        <a:srgbClr val="084C8B"/>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5710</Words>
  <Application>WPS 演示</Application>
  <PresentationFormat>自定义</PresentationFormat>
  <Paragraphs>265</Paragraphs>
  <Slides>31</Slides>
  <Notes>20</Notes>
  <HiddenSlides>0</HiddenSlides>
  <MMClips>1</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31</vt:i4>
      </vt:variant>
    </vt:vector>
  </HeadingPairs>
  <TitlesOfParts>
    <vt:vector size="43" baseType="lpstr">
      <vt:lpstr>Arial</vt:lpstr>
      <vt:lpstr>宋体</vt:lpstr>
      <vt:lpstr>Wingdings</vt:lpstr>
      <vt:lpstr>微软雅黑</vt:lpstr>
      <vt:lpstr>仿宋_GB2312</vt:lpstr>
      <vt:lpstr>仿宋</vt:lpstr>
      <vt:lpstr>Aharoni</vt:lpstr>
      <vt:lpstr>Impact</vt:lpstr>
      <vt:lpstr>Arial Unicode MS</vt:lpstr>
      <vt:lpstr>Arial Black</vt:lpstr>
      <vt:lpstr>Calibri</vt:lpstr>
      <vt:lpstr>Office 主题</vt:lpstr>
      <vt:lpstr>PowerPoint 演示文稿</vt:lpstr>
      <vt:lpstr>PowerPoint 演示文稿</vt:lpstr>
      <vt:lpstr>PowerPoint 演示文稿</vt:lpstr>
      <vt:lpstr>《湖北省防范和惩治广播电视和网络视听统计造假、弄虚作假责任制问责制规定》</vt:lpstr>
      <vt:lpstr>《湖北省防范和惩治广播电视和网络视听统计造假、弄虚作假责任制问责制规定》</vt:lpstr>
      <vt:lpstr>《湖北省防范和惩治广播电视和网络视听统计造假、弄虚作假责任制问责制规定》</vt:lpstr>
      <vt:lpstr>《湖北省防范和惩治广播电视和网络视听统计造假、弄虚作假责任制问责制规定》</vt:lpstr>
      <vt:lpstr>《湖北省广播电视统计工作管理实施细则》</vt:lpstr>
      <vt:lpstr>《湖北省广播电视统计工作管理实施细则》</vt:lpstr>
      <vt:lpstr>《湖北省广播电视统计工作管理实施细则》</vt:lpstr>
      <vt:lpstr>《湖北省广播电视统计工作管理实施细则》</vt:lpstr>
      <vt:lpstr>《湖北省广播电视统计工作管理实施细则》</vt:lpstr>
      <vt:lpstr>《湖北省广播电视统计工作管理实施细则》</vt:lpstr>
      <vt:lpstr>《湖北省广播电视统计工作管理实施细则》</vt:lpstr>
      <vt:lpstr>《湖北省广播电视统计工作管理实施细则》</vt:lpstr>
      <vt:lpstr>《湖北省广播电视统计工作管理实施细则》</vt:lpstr>
      <vt:lpstr>《湖北省广播电视统计工作管理实施细则》</vt:lpstr>
      <vt:lpstr>《湖北省广播电视统计工作管理实施细则》</vt:lpstr>
      <vt:lpstr>PowerPoint 演示文稿</vt:lpstr>
      <vt:lpstr>报表填写常见错误</vt:lpstr>
      <vt:lpstr>报表填写常见错误 </vt:lpstr>
      <vt:lpstr>报表填写常见错误</vt:lpstr>
      <vt:lpstr>报表填写常见错误 </vt:lpstr>
      <vt:lpstr>报表填写常见错误 </vt:lpstr>
      <vt:lpstr>报表填写常见错误 </vt:lpstr>
      <vt:lpstr>PowerPoint 演示文稿</vt:lpstr>
      <vt:lpstr>常用数据审核方法</vt:lpstr>
      <vt:lpstr>PowerPoint 演示文稿</vt:lpstr>
      <vt:lpstr>布置2023年湖北省广电统计工作</vt:lpstr>
      <vt:lpstr>布置2023年湖北省广电统计工作</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淘宝网why20945</dc:title>
  <dc:creator>淘宝网why20945</dc:creator>
  <dc:description>http://newppt.taobao.com</dc:description>
  <dc:subject>淘宝网why20945</dc:subject>
  <cp:lastModifiedBy>Administrator</cp:lastModifiedBy>
  <cp:revision>72</cp:revision>
  <dcterms:created xsi:type="dcterms:W3CDTF">2015-05-05T08:02:00Z</dcterms:created>
  <dcterms:modified xsi:type="dcterms:W3CDTF">2023-12-19T08:28:09Z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2052-11.1.0.10009</vt:lpwstr>
  </property>
</Properties>
</file>